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5" r:id="rId8"/>
    <p:sldId id="262" r:id="rId9"/>
    <p:sldId id="271" r:id="rId10"/>
    <p:sldId id="273" r:id="rId11"/>
    <p:sldId id="272" r:id="rId12"/>
    <p:sldId id="264" r:id="rId13"/>
    <p:sldId id="274" r:id="rId14"/>
    <p:sldId id="275" r:id="rId15"/>
    <p:sldId id="266" r:id="rId16"/>
    <p:sldId id="276" r:id="rId17"/>
    <p:sldId id="267" r:id="rId18"/>
    <p:sldId id="277" r:id="rId19"/>
    <p:sldId id="278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952"/>
    <p:restoredTop sz="87987"/>
  </p:normalViewPr>
  <p:slideViewPr>
    <p:cSldViewPr snapToGrid="0" snapToObjects="1">
      <p:cViewPr>
        <p:scale>
          <a:sx n="87" d="100"/>
          <a:sy n="87" d="100"/>
        </p:scale>
        <p:origin x="1752" y="10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5CAB61-AF91-F042-93CA-150F96E36447}" type="datetimeFigureOut">
              <a:rPr lang="en-US" smtClean="0"/>
              <a:t>5/21/21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85288F-3FE0-4D42-927A-6D3434E481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8402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example,</a:t>
            </a:r>
            <a:r>
              <a:rPr lang="zh-CN" altLang="en-US" dirty="0"/>
              <a:t> </a:t>
            </a:r>
            <a:r>
              <a:rPr lang="en-US" altLang="zh-CN" dirty="0"/>
              <a:t>if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know</a:t>
            </a:r>
            <a:r>
              <a:rPr lang="zh-CN" altLang="en-US" dirty="0"/>
              <a:t> </a:t>
            </a:r>
            <a:r>
              <a:rPr lang="en-US" altLang="zh-CN" dirty="0"/>
              <a:t>some</a:t>
            </a:r>
            <a:r>
              <a:rPr lang="zh-CN" altLang="en-US" dirty="0"/>
              <a:t> </a:t>
            </a:r>
            <a:r>
              <a:rPr lang="en-US" altLang="zh-CN" dirty="0"/>
              <a:t>specific</a:t>
            </a:r>
            <a:r>
              <a:rPr lang="zh-CN" altLang="en-US" dirty="0"/>
              <a:t> </a:t>
            </a:r>
            <a:r>
              <a:rPr lang="en-US" altLang="zh-CN" dirty="0"/>
              <a:t>drugs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be</a:t>
            </a:r>
            <a:r>
              <a:rPr lang="zh-CN" altLang="en-US" dirty="0"/>
              <a:t> </a:t>
            </a:r>
            <a:r>
              <a:rPr lang="en-US" altLang="zh-CN" dirty="0"/>
              <a:t>effective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virus</a:t>
            </a:r>
            <a:r>
              <a:rPr lang="zh-CN" altLang="en-US" dirty="0"/>
              <a:t> </a:t>
            </a:r>
            <a:r>
              <a:rPr lang="en-US" altLang="zh-CN" dirty="0"/>
              <a:t>that</a:t>
            </a:r>
            <a:r>
              <a:rPr lang="zh-CN" altLang="en-US" dirty="0"/>
              <a:t> </a:t>
            </a:r>
            <a:r>
              <a:rPr lang="en-US" altLang="zh-CN" dirty="0"/>
              <a:t>produces</a:t>
            </a:r>
            <a:r>
              <a:rPr lang="zh-CN" altLang="en-US" dirty="0"/>
              <a:t> </a:t>
            </a:r>
            <a:r>
              <a:rPr lang="en-US" altLang="zh-CN" dirty="0"/>
              <a:t>certain</a:t>
            </a:r>
            <a:r>
              <a:rPr lang="zh-CN" altLang="en-US" dirty="0"/>
              <a:t> </a:t>
            </a:r>
            <a:r>
              <a:rPr lang="en-US" altLang="zh-CN" dirty="0"/>
              <a:t>protein</a:t>
            </a:r>
            <a:r>
              <a:rPr lang="zh-CN" altLang="en-US" dirty="0"/>
              <a:t> </a:t>
            </a:r>
            <a:r>
              <a:rPr lang="en-US" altLang="zh-CN" dirty="0"/>
              <a:t>types.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generalize</a:t>
            </a:r>
            <a:r>
              <a:rPr lang="zh-CN" altLang="en-US" dirty="0"/>
              <a:t> </a:t>
            </a:r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knowledge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new</a:t>
            </a:r>
            <a:r>
              <a:rPr lang="zh-CN" altLang="en-US" dirty="0"/>
              <a:t> </a:t>
            </a:r>
            <a:r>
              <a:rPr lang="en-US" altLang="zh-CN" dirty="0"/>
              <a:t>virus</a:t>
            </a:r>
            <a:r>
              <a:rPr lang="zh-CN" altLang="en-US" dirty="0"/>
              <a:t> </a:t>
            </a:r>
            <a:r>
              <a:rPr lang="en-US" altLang="zh-CN" dirty="0"/>
              <a:t>that</a:t>
            </a:r>
            <a:r>
              <a:rPr lang="zh-CN" altLang="en-US" dirty="0"/>
              <a:t> </a:t>
            </a:r>
            <a:r>
              <a:rPr lang="en-US" altLang="zh-CN" dirty="0"/>
              <a:t>produces</a:t>
            </a:r>
            <a:r>
              <a:rPr lang="zh-CN" altLang="en-US" dirty="0"/>
              <a:t> </a:t>
            </a:r>
            <a:r>
              <a:rPr lang="en-US" altLang="zh-CN" dirty="0"/>
              <a:t>similar</a:t>
            </a:r>
            <a:r>
              <a:rPr lang="zh-CN" altLang="en-US" dirty="0"/>
              <a:t> </a:t>
            </a:r>
            <a:r>
              <a:rPr lang="en-US" altLang="zh-CN" dirty="0"/>
              <a:t>protein?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85288F-3FE0-4D42-927A-6D3434E4814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7406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 err="1"/>
              <a:t>TransE</a:t>
            </a:r>
            <a:r>
              <a:rPr lang="en-US" altLang="zh-CN" dirty="0"/>
              <a:t>-like</a:t>
            </a:r>
            <a:r>
              <a:rPr lang="zh-CN" altLang="en-US" dirty="0"/>
              <a:t> </a:t>
            </a:r>
            <a:r>
              <a:rPr lang="en-US" altLang="zh-CN" dirty="0"/>
              <a:t>models,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signs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different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head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tail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scoring</a:t>
            </a:r>
            <a:r>
              <a:rPr lang="zh-CN" altLang="en-US" dirty="0"/>
              <a:t> </a:t>
            </a:r>
            <a:r>
              <a:rPr lang="en-US" altLang="zh-CN" dirty="0"/>
              <a:t>function.</a:t>
            </a:r>
            <a:r>
              <a:rPr lang="zh-CN" altLang="en-US" dirty="0"/>
              <a:t> </a:t>
            </a:r>
            <a:r>
              <a:rPr lang="en-US" altLang="zh-CN" dirty="0"/>
              <a:t>So</a:t>
            </a:r>
            <a:r>
              <a:rPr lang="zh-CN" altLang="en-US" dirty="0"/>
              <a:t> </a:t>
            </a:r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/>
              <a:t>cannot</a:t>
            </a:r>
            <a:r>
              <a:rPr lang="zh-CN" altLang="en-US" dirty="0"/>
              <a:t> </a:t>
            </a:r>
            <a:r>
              <a:rPr lang="en-US" altLang="zh-CN" dirty="0"/>
              <a:t>deal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symmetry</a:t>
            </a:r>
            <a:r>
              <a:rPr lang="zh-CN" altLang="en-US" dirty="0"/>
              <a:t> </a:t>
            </a:r>
            <a:r>
              <a:rPr lang="en-US" altLang="zh-CN" dirty="0"/>
              <a:t>relation</a:t>
            </a:r>
          </a:p>
          <a:p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 err="1"/>
              <a:t>DistMult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which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dot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head,</a:t>
            </a:r>
            <a:r>
              <a:rPr lang="zh-CN" altLang="en-US" dirty="0"/>
              <a:t> </a:t>
            </a:r>
            <a:r>
              <a:rPr lang="en-US" altLang="zh-CN" dirty="0"/>
              <a:t>relation,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tail,</a:t>
            </a:r>
            <a:r>
              <a:rPr lang="zh-CN" altLang="en-US" dirty="0"/>
              <a:t> </a:t>
            </a:r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/>
              <a:t>doesn’t</a:t>
            </a:r>
            <a:r>
              <a:rPr lang="zh-CN" altLang="en-US" dirty="0"/>
              <a:t> </a:t>
            </a:r>
            <a:r>
              <a:rPr lang="en-US" altLang="zh-CN" dirty="0"/>
              <a:t>satisfy</a:t>
            </a:r>
            <a:r>
              <a:rPr lang="zh-CN" altLang="en-US" dirty="0"/>
              <a:t> </a:t>
            </a:r>
            <a:r>
              <a:rPr lang="en-US" altLang="zh-CN" dirty="0" err="1"/>
              <a:t>antisymmetry</a:t>
            </a:r>
            <a:r>
              <a:rPr lang="zh-CN" altLang="en-US" dirty="0"/>
              <a:t> </a:t>
            </a: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when</a:t>
            </a:r>
            <a:r>
              <a:rPr lang="zh-CN" altLang="en-US" dirty="0"/>
              <a:t> </a:t>
            </a:r>
            <a:r>
              <a:rPr lang="en-US" altLang="zh-CN" dirty="0"/>
              <a:t>head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tail</a:t>
            </a:r>
            <a:r>
              <a:rPr lang="zh-CN" altLang="en-US" dirty="0"/>
              <a:t> </a:t>
            </a:r>
            <a:r>
              <a:rPr lang="en-US" altLang="zh-CN" dirty="0"/>
              <a:t>got</a:t>
            </a:r>
            <a:r>
              <a:rPr lang="zh-CN" altLang="en-US" dirty="0"/>
              <a:t> </a:t>
            </a:r>
            <a:r>
              <a:rPr lang="en-US" altLang="zh-CN" dirty="0"/>
              <a:t>inversed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equation</a:t>
            </a:r>
            <a:r>
              <a:rPr lang="zh-CN" altLang="en-US" dirty="0"/>
              <a:t> </a:t>
            </a:r>
            <a:r>
              <a:rPr lang="en-US" altLang="zh-CN" dirty="0"/>
              <a:t>would</a:t>
            </a:r>
            <a:r>
              <a:rPr lang="zh-CN" altLang="en-US" dirty="0"/>
              <a:t> </a:t>
            </a:r>
            <a:r>
              <a:rPr lang="en-US" altLang="zh-CN" dirty="0"/>
              <a:t>yield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same</a:t>
            </a:r>
            <a:r>
              <a:rPr lang="zh-CN" altLang="en-US" dirty="0"/>
              <a:t> </a:t>
            </a:r>
            <a:r>
              <a:rPr lang="en-US" altLang="zh-CN" dirty="0"/>
              <a:t>value.</a:t>
            </a:r>
            <a:r>
              <a:rPr lang="zh-CN" altLang="en-US" dirty="0"/>
              <a:t> </a:t>
            </a:r>
            <a:r>
              <a:rPr lang="en-US" altLang="zh-CN" dirty="0"/>
              <a:t>So</a:t>
            </a:r>
            <a:r>
              <a:rPr lang="zh-CN" altLang="en-US" dirty="0"/>
              <a:t> </a:t>
            </a:r>
            <a:r>
              <a:rPr lang="en-US" altLang="zh-CN" dirty="0"/>
              <a:t>does</a:t>
            </a:r>
            <a:r>
              <a:rPr lang="zh-CN" altLang="en-US" dirty="0"/>
              <a:t> </a:t>
            </a:r>
            <a:r>
              <a:rPr lang="en-US" altLang="zh-CN" dirty="0"/>
              <a:t>inversion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composition.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85288F-3FE0-4D42-927A-6D3434E4814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8503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</a:t>
            </a:r>
            <a:r>
              <a:rPr lang="en-US" altLang="zh-CN" dirty="0"/>
              <a:t>t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based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idea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matrix</a:t>
            </a:r>
            <a:r>
              <a:rPr lang="zh-CN" altLang="en-US" dirty="0"/>
              <a:t> </a:t>
            </a:r>
            <a:r>
              <a:rPr lang="en-US" altLang="zh-CN" dirty="0"/>
              <a:t>factorization,</a:t>
            </a:r>
            <a:r>
              <a:rPr lang="zh-CN" altLang="en-US" dirty="0"/>
              <a:t> </a:t>
            </a:r>
            <a:r>
              <a:rPr lang="en-US" altLang="zh-CN" dirty="0"/>
              <a:t>SVD</a:t>
            </a:r>
            <a:r>
              <a:rPr lang="zh-CN" altLang="en-US" dirty="0"/>
              <a:t> </a:t>
            </a:r>
            <a:r>
              <a:rPr lang="en-US" altLang="zh-CN" dirty="0"/>
              <a:t>decomposition,</a:t>
            </a:r>
            <a:r>
              <a:rPr lang="zh-CN" altLang="en-US" dirty="0"/>
              <a:t> </a:t>
            </a:r>
            <a:r>
              <a:rPr lang="en-US" altLang="zh-CN" dirty="0"/>
              <a:t>etc.</a:t>
            </a:r>
            <a:r>
              <a:rPr lang="zh-CN" altLang="en-US" dirty="0"/>
              <a:t> </a:t>
            </a:r>
            <a:endParaRPr lang="en-HK" altLang="zh-CN" dirty="0"/>
          </a:p>
          <a:p>
            <a:r>
              <a:rPr lang="en-HK" dirty="0"/>
              <a:t>Hermitian dot product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85288F-3FE0-4D42-927A-6D3434E4814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9348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85288F-3FE0-4D42-927A-6D3434E4814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87314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93D15-19D7-A441-8470-D2597D2CD7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297251-1F3F-A944-9002-8C3670A38A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FFA1B0-FED8-AF41-B346-C7FC402555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341AA-F509-7E48-BD64-D158B0D4D50B}" type="datetimeFigureOut">
              <a:rPr lang="en-US" smtClean="0"/>
              <a:t>5/21/21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1B074E-99A0-4542-87D8-F162D0F01A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EE06A6-F5F4-DB48-8981-BE493C89A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2AC25-CC70-954B-89F3-7833200AB2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7392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E21B5-F156-734F-9AD7-50F245947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60190D-B9E5-D849-8FF2-8E09B00EDE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440CDD-5876-274B-BE7C-0E30C70443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341AA-F509-7E48-BD64-D158B0D4D50B}" type="datetimeFigureOut">
              <a:rPr lang="en-US" smtClean="0"/>
              <a:t>5/21/21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95B2F1-F409-5541-80F1-76D086F6E6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B8CB57-7492-4941-A123-67D340FFA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2AC25-CC70-954B-89F3-7833200AB2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1051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6C82E0F-E5CE-084D-8D41-33B647B62B0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F8CF2C5-3B7B-F54D-86A9-EE72FDBB3D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CFF672-5E26-3248-9199-5F4025DF1E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341AA-F509-7E48-BD64-D158B0D4D50B}" type="datetimeFigureOut">
              <a:rPr lang="en-US" smtClean="0"/>
              <a:t>5/21/21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10CE1E-74EC-9447-9A1B-E62E97C542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DF6E90-C8BC-4944-9017-7FDD35B33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2AC25-CC70-954B-89F3-7833200AB2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487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850E8-27C7-9746-96EE-152F95F57A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405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AE2510-D8E8-8348-BE32-AC8005B16D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09816"/>
            <a:ext cx="10515600" cy="486714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3D93D2-C281-5C47-A6DC-76C7B7C65F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341AA-F509-7E48-BD64-D158B0D4D50B}" type="datetimeFigureOut">
              <a:rPr lang="en-US" smtClean="0"/>
              <a:t>5/21/21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12BCF7-9A11-F641-BA9E-052A1CDB32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E48FF6-B72C-F947-BA23-46372B6AC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2AC25-CC70-954B-89F3-7833200AB2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1367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83A0F7-2BB5-9542-820C-10E3B6149D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8A721B-BC29-184D-87AF-C812FD8465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E28A55-0754-1848-972B-9119A5C915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341AA-F509-7E48-BD64-D158B0D4D50B}" type="datetimeFigureOut">
              <a:rPr lang="en-US" smtClean="0"/>
              <a:t>5/21/21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5A29E6-5CA8-6949-A40F-DFC68B4FD4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0B61DB-529B-AD46-8CE6-68FFA77A5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2AC25-CC70-954B-89F3-7833200AB2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5032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D9074-20AC-7A46-862B-F441E70D5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1D7403-8141-B04D-B2DD-A377AF2BF6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118EBC-CD0F-7040-B5CA-4F123C08DF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EC7892-4564-4346-AA4E-F45D087C27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341AA-F509-7E48-BD64-D158B0D4D50B}" type="datetimeFigureOut">
              <a:rPr lang="en-US" smtClean="0"/>
              <a:t>5/21/21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0C8EC2-6B89-2842-A502-0FA13CCEF7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E7FF6A-5AAA-EC4B-BCC3-91D836D20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2AC25-CC70-954B-89F3-7833200AB2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6770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4E3611-52BB-AD47-856D-4133C0CA21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54D51B-7E77-D842-B07E-0D2691C9DF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D99C7D-8686-0946-B309-54C37CE1B9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0DD6CDB-18D1-6249-8437-E292947A87C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454BBFF-EE55-414C-967F-827B03FC3A7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BAC1DEA-B4A8-CA42-8885-EDE445616A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341AA-F509-7E48-BD64-D158B0D4D50B}" type="datetimeFigureOut">
              <a:rPr lang="en-US" smtClean="0"/>
              <a:t>5/21/21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194AEF4-AA9A-C74F-8270-736E1B8CBB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9EB213C-4023-DC4D-945B-4894D4AF4D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2AC25-CC70-954B-89F3-7833200AB2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9516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F9B556-1F9E-F447-882A-9CE5AC1DF7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F68CE3A-8D65-9B4C-A9B9-77C0A85D98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341AA-F509-7E48-BD64-D158B0D4D50B}" type="datetimeFigureOut">
              <a:rPr lang="en-US" smtClean="0"/>
              <a:t>5/21/21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91DE3-49EA-674D-A88E-0EA779FEBB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1FF8CB-287C-804D-97BA-A1E86792DF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2AC25-CC70-954B-89F3-7833200AB2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7653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07DEA3B-4B83-774E-8B4E-51F47C6F95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341AA-F509-7E48-BD64-D158B0D4D50B}" type="datetimeFigureOut">
              <a:rPr lang="en-US" smtClean="0"/>
              <a:t>5/21/21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A4EE67B-9951-8A44-A168-8A9B14F560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11C739-A70A-614C-8686-9BFE586EE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2AC25-CC70-954B-89F3-7833200AB2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1542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E7C946-4724-C74E-85F8-395D4E83A2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6B62D9-02FC-E94F-97D9-CDC3A3B70A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2C552D-0BE9-3F47-8CA3-67FB6BDC0C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18EBCC-55FF-024F-A404-883BAD76C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341AA-F509-7E48-BD64-D158B0D4D50B}" type="datetimeFigureOut">
              <a:rPr lang="en-US" smtClean="0"/>
              <a:t>5/21/21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C72AB3-2835-AA40-A066-619E2A366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9FBCAF-0EB5-A14E-86F4-9ACFABFD8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2AC25-CC70-954B-89F3-7833200AB2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9917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0B5FF4-CE9C-4B4C-8E87-2EB046CAA7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7CB51AE-E363-8041-AA7F-FB13BE4E56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815183-2C8F-294C-8DCE-AAAC6EA945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2C85B7-B625-E34C-94C9-DE65B7BF74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341AA-F509-7E48-BD64-D158B0D4D50B}" type="datetimeFigureOut">
              <a:rPr lang="en-US" smtClean="0"/>
              <a:t>5/21/21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25EB52-40F3-7449-9B9C-014AD29B1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F94510-C3AD-3347-9F27-46D2E51D90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2AC25-CC70-954B-89F3-7833200AB2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2455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E0926E1-D445-134A-896C-8DDAC991A1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F24747-60CF-594D-8C13-2A9B1821BF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A94C7A-65E2-1746-B5C9-7C2F01161A7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4341AA-F509-7E48-BD64-D158B0D4D50B}" type="datetimeFigureOut">
              <a:rPr lang="en-US" smtClean="0"/>
              <a:t>5/21/21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78F3B3-6EA9-744C-895C-DB9CEEC3FB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B50680-9C58-4745-AE3C-E4A8BCEF98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C2AC25-CC70-954B-89F3-7833200AB2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6158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68AB3-E9F6-0647-BF53-D8EEDF72BB1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HK" dirty="0"/>
              <a:t>Predicting Antiviral Drugs</a:t>
            </a:r>
            <a:r>
              <a:rPr lang="zh-CN" altLang="en-US" dirty="0"/>
              <a:t> </a:t>
            </a:r>
            <a:r>
              <a:rPr lang="en-HK" dirty="0"/>
              <a:t>over COVID-19 Knowledge Graph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6FA084-1BEA-0046-A211-BE429C27238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Chang</a:t>
            </a:r>
            <a:r>
              <a:rPr lang="en-US" altLang="zh-CN" dirty="0" err="1"/>
              <a:t>long</a:t>
            </a:r>
            <a:r>
              <a:rPr lang="zh-CN" altLang="en-US" dirty="0"/>
              <a:t> </a:t>
            </a:r>
            <a:r>
              <a:rPr lang="en-US" altLang="zh-CN" dirty="0"/>
              <a:t>Yu,</a:t>
            </a:r>
            <a:r>
              <a:rPr lang="zh-CN" altLang="en-US" dirty="0"/>
              <a:t> </a:t>
            </a:r>
            <a:r>
              <a:rPr lang="en-US" altLang="zh-CN" dirty="0"/>
              <a:t>Tianqing</a:t>
            </a:r>
            <a:r>
              <a:rPr lang="zh-CN" altLang="en-US" dirty="0"/>
              <a:t> </a:t>
            </a:r>
            <a:r>
              <a:rPr lang="en-US" altLang="zh-CN" dirty="0"/>
              <a:t>Fang</a:t>
            </a:r>
            <a:endParaRPr lang="en-HK" altLang="zh-CN" dirty="0"/>
          </a:p>
          <a:p>
            <a:r>
              <a:rPr lang="en-US" altLang="zh-CN" dirty="0" err="1"/>
              <a:t>cyuaq@connect.ust.hk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 err="1"/>
              <a:t>tfangaa@connect.ust.hk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04155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29EAF5-0DFA-4841-913E-458B3C045D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Methodologies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B09202-1C9D-0E40-A373-B646994B74C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>
                    <a:ea typeface="Cambria Math" panose="02040503050406030204" pitchFamily="18" charset="0"/>
                  </a:rPr>
                  <a:t>Problems</a:t>
                </a:r>
                <a:r>
                  <a:rPr lang="zh-CN" altLang="en-US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dirty="0">
                    <a:ea typeface="Cambria Math" panose="02040503050406030204" pitchFamily="18" charset="0"/>
                  </a:rPr>
                  <a:t>with</a:t>
                </a:r>
                <a:r>
                  <a:rPr lang="zh-CN" altLang="en-US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dirty="0">
                    <a:ea typeface="Cambria Math" panose="02040503050406030204" pitchFamily="18" charset="0"/>
                  </a:rPr>
                  <a:t>Translational</a:t>
                </a:r>
                <a:r>
                  <a:rPr lang="zh-CN" altLang="en-US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dirty="0">
                    <a:ea typeface="Cambria Math" panose="02040503050406030204" pitchFamily="18" charset="0"/>
                  </a:rPr>
                  <a:t>Models</a:t>
                </a:r>
                <a:endParaRPr lang="en-HK" altLang="zh-CN" dirty="0">
                  <a:ea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:r>
                  <a:rPr lang="en-US" altLang="zh-CN" dirty="0"/>
                  <a:t>S</a:t>
                </a:r>
                <a:r>
                  <a:rPr lang="en-HK" dirty="0" err="1"/>
                  <a:t>ymmetric</a:t>
                </a:r>
                <a:r>
                  <a:rPr lang="en-US" altLang="zh-CN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/</a:t>
                </a:r>
                <a:r>
                  <a:rPr lang="en-US" altLang="zh-CN" dirty="0"/>
                  <a:t>A</a:t>
                </a:r>
                <a:r>
                  <a:rPr lang="en-HK" dirty="0" err="1"/>
                  <a:t>ntisymmetric</a:t>
                </a:r>
                <a:r>
                  <a:rPr lang="en-US" altLang="zh-CN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:</a:t>
                </a:r>
                <a:r>
                  <a:rPr lang="zh-CN" alt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zh-CN" alt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zh-CN" alt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)⇒(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zh-CN" alt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zh-CN" alt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)/¬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zh-CN" alt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zh-CN" alt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i="1" dirty="0"/>
                  <a:t> </a:t>
                </a:r>
                <a:endParaRPr lang="en-HK" altLang="zh-CN" i="1" dirty="0"/>
              </a:p>
              <a:p>
                <a:pPr marL="0" indent="0" algn="ctr">
                  <a:buNone/>
                </a:pPr>
                <a:r>
                  <a:rPr lang="en-US" altLang="zh-CN" dirty="0"/>
                  <a:t>Inverse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relation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dirty="0"/>
                  <a:t>,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: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zh-CN" alt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)⇒(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zh-CN" alt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i="1" dirty="0"/>
              </a:p>
              <a:p>
                <a:pPr marL="0" indent="0" algn="ctr">
                  <a:buNone/>
                </a:pPr>
                <a:r>
                  <a:rPr lang="en-US" altLang="zh-CN" dirty="0"/>
                  <a:t>Composition: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zh-CN" alt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)⋀(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zh-CN" alt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)⇒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zh-CN" alt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CN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i="1" dirty="0"/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  <a:p>
                <a:r>
                  <a:rPr lang="en-US" altLang="zh-CN" sz="2400" dirty="0"/>
                  <a:t>Translational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models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in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Real-vector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space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can’t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deal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with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all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relations!</a:t>
                </a:r>
                <a:endParaRPr lang="en-US" sz="24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B09202-1C9D-0E40-A373-B646994B74C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65" t="-18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3CD0956F-DFCF-BB46-8224-ECDD9F322A4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1931"/>
          <a:stretch/>
        </p:blipFill>
        <p:spPr>
          <a:xfrm>
            <a:off x="1423686" y="3414150"/>
            <a:ext cx="9344628" cy="136619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03A40A6-CDA0-B94A-949C-1ADE7FF9DF35}"/>
              </a:ext>
            </a:extLst>
          </p:cNvPr>
          <p:cNvSpPr/>
          <p:nvPr/>
        </p:nvSpPr>
        <p:spPr>
          <a:xfrm>
            <a:off x="838200" y="6413607"/>
            <a:ext cx="993011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HK" sz="1400" dirty="0">
                <a:solidFill>
                  <a:srgbClr val="222222"/>
                </a:solidFill>
                <a:latin typeface="Arial" panose="020B0604020202020204" pitchFamily="34" charset="0"/>
              </a:rPr>
              <a:t>Sun, </a:t>
            </a:r>
            <a:r>
              <a:rPr lang="en-HK" sz="1400" dirty="0" err="1">
                <a:solidFill>
                  <a:srgbClr val="222222"/>
                </a:solidFill>
                <a:latin typeface="Arial" panose="020B0604020202020204" pitchFamily="34" charset="0"/>
              </a:rPr>
              <a:t>Zhiqing</a:t>
            </a:r>
            <a:r>
              <a:rPr lang="en-HK" sz="1400" dirty="0">
                <a:solidFill>
                  <a:srgbClr val="222222"/>
                </a:solidFill>
                <a:latin typeface="Arial" panose="020B0604020202020204" pitchFamily="34" charset="0"/>
              </a:rPr>
              <a:t>, et al. "Rotate: Knowledge graph embedding by relational rotation in complex space." </a:t>
            </a:r>
            <a:r>
              <a:rPr lang="en-US" altLang="zh-CN" sz="1400" i="1" dirty="0">
                <a:solidFill>
                  <a:srgbClr val="222222"/>
                </a:solidFill>
                <a:latin typeface="Arial" panose="020B0604020202020204" pitchFamily="34" charset="0"/>
              </a:rPr>
              <a:t>ICLR</a:t>
            </a:r>
            <a:r>
              <a:rPr lang="en-HK" sz="1400" dirty="0">
                <a:solidFill>
                  <a:srgbClr val="222222"/>
                </a:solidFill>
                <a:latin typeface="Arial" panose="020B0604020202020204" pitchFamily="34" charset="0"/>
              </a:rPr>
              <a:t> (2019).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6205036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68BE8-C2E3-9D42-B179-108EE7924A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Methodologies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EDBD91C-02F9-C74B-8912-17E085B86F5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266853"/>
                <a:ext cx="10515600" cy="5591147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dirty="0"/>
                  <a:t>Scoring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Functions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of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Knowledge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Graph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Embedding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Methods:</a:t>
                </a:r>
              </a:p>
              <a:p>
                <a:pPr lvl="1"/>
                <a:r>
                  <a:rPr lang="en-US" altLang="zh-CN" dirty="0"/>
                  <a:t>In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Complex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Space</a:t>
                </a:r>
              </a:p>
              <a:p>
                <a:pPr lvl="2"/>
                <a:r>
                  <a:rPr lang="en-US" altLang="zh-CN" dirty="0" err="1"/>
                  <a:t>DistMult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(Real):</a:t>
                </a:r>
              </a:p>
              <a:p>
                <a:pPr lvl="2"/>
                <a:r>
                  <a:rPr lang="en-US" altLang="zh-CN" dirty="0"/>
                  <a:t>Complex:</a:t>
                </a:r>
              </a:p>
              <a:p>
                <a:pPr lvl="2"/>
                <a:r>
                  <a:rPr lang="en-US" altLang="zh-CN" dirty="0" err="1"/>
                  <a:t>RotatE</a:t>
                </a:r>
                <a:r>
                  <a:rPr lang="en-US" altLang="zh-CN" dirty="0"/>
                  <a:t>:</a:t>
                </a:r>
                <a:r>
                  <a:rPr lang="zh-CN" altLang="en-US" dirty="0"/>
                  <a:t>  </a:t>
                </a:r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marL="457200" lvl="1" indent="0">
                  <a:buNone/>
                </a:pPr>
                <a:endParaRPr lang="en-US" altLang="zh-CN" dirty="0"/>
              </a:p>
              <a:p>
                <a:pPr marL="457200" lvl="1" indent="0">
                  <a:buNone/>
                </a:pPr>
                <a:endParaRPr lang="en-US" altLang="zh-CN" dirty="0"/>
              </a:p>
              <a:p>
                <a:pPr lvl="1"/>
                <a:r>
                  <a:rPr lang="en-US" altLang="zh-CN" dirty="0"/>
                  <a:t>For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Complex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and</a:t>
                </a:r>
                <a:r>
                  <a:rPr lang="zh-CN" altLang="en-US" dirty="0"/>
                  <a:t> </a:t>
                </a:r>
                <a:r>
                  <a:rPr lang="en-US" altLang="zh-CN" dirty="0" err="1"/>
                  <a:t>RotatE</a:t>
                </a:r>
                <a:r>
                  <a:rPr lang="en-US" altLang="zh-CN" dirty="0"/>
                  <a:t>,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with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conjugate,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when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and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t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got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exchanged,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the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conjugation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operation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got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exchanged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accordingly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thus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can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deal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with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asymmetry.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So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does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inversion.</a:t>
                </a:r>
              </a:p>
              <a:p>
                <a:pPr lvl="1"/>
                <a:r>
                  <a:rPr lang="en-US" altLang="zh-CN" dirty="0"/>
                  <a:t>For</a:t>
                </a:r>
                <a:r>
                  <a:rPr lang="zh-CN" altLang="en-US" dirty="0"/>
                  <a:t> </a:t>
                </a:r>
                <a:r>
                  <a:rPr lang="en-US" altLang="zh-CN" dirty="0" err="1"/>
                  <a:t>RotatE</a:t>
                </a:r>
                <a:r>
                  <a:rPr lang="en-US" altLang="zh-CN" dirty="0"/>
                  <a:t>,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Composition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can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be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inferred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via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simple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transformation:</a:t>
                </a:r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EDBD91C-02F9-C74B-8912-17E085B86F5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266853"/>
                <a:ext cx="10515600" cy="5591147"/>
              </a:xfrm>
              <a:blipFill>
                <a:blip r:embed="rId3"/>
                <a:stretch>
                  <a:fillRect l="-965" t="-18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DC98731A-55A3-954D-AB8C-D9820EC2BB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5444" y="2452560"/>
            <a:ext cx="1369992" cy="31758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D44C1D9-8A9F-614E-AB8C-E5F705C33C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2449" y="1780834"/>
            <a:ext cx="2741351" cy="213341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E3FA4E5-08BA-E945-99F1-15BA5BA02C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0640" y="2147552"/>
            <a:ext cx="746728" cy="278997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15D84D51-D983-7D4B-B1EB-5B4C87BAC941}"/>
              </a:ext>
            </a:extLst>
          </p:cNvPr>
          <p:cNvSpPr/>
          <p:nvPr/>
        </p:nvSpPr>
        <p:spPr>
          <a:xfrm>
            <a:off x="4645436" y="2447221"/>
            <a:ext cx="22888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HK" dirty="0"/>
              <a:t>Hermitian dot product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35C457C-C8BD-9B43-BE7C-8D724214BBC8}"/>
              </a:ext>
            </a:extLst>
          </p:cNvPr>
          <p:cNvSpPr/>
          <p:nvPr/>
        </p:nvSpPr>
        <p:spPr>
          <a:xfrm>
            <a:off x="4645436" y="2102385"/>
            <a:ext cx="19282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Linear</a:t>
            </a:r>
            <a:r>
              <a:rPr lang="en-HK" dirty="0"/>
              <a:t> dot product</a:t>
            </a:r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263B558-80EE-134F-9087-39E7FF3AFB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26174" y="3238387"/>
            <a:ext cx="6723345" cy="144015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BE947F6-392D-6C43-87E1-81F1243BE8B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26716" y="2802098"/>
            <a:ext cx="1344438" cy="313559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EA32986A-6F6F-8C49-8494-304289A7B3D6}"/>
              </a:ext>
            </a:extLst>
          </p:cNvPr>
          <p:cNvSpPr/>
          <p:nvPr/>
        </p:nvSpPr>
        <p:spPr>
          <a:xfrm>
            <a:off x="4645436" y="2781439"/>
            <a:ext cx="35621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HK" dirty="0" err="1"/>
              <a:t>Hadmard</a:t>
            </a:r>
            <a:r>
              <a:rPr lang="en-HK" dirty="0"/>
              <a:t> (or element-wise) product</a:t>
            </a:r>
            <a:endParaRPr lang="en-US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E071AA58-057D-F745-9437-B2BB63D5235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96054" y="6138889"/>
            <a:ext cx="6789683" cy="635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1027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805EA6-4F5F-2F4F-8747-0169BAABF6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Methodologies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E99E11-6270-FA4E-ADBA-BF516BCF21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dirty="0"/>
              <a:t>Node</a:t>
            </a:r>
            <a:r>
              <a:rPr lang="zh-CN" altLang="en-US" dirty="0"/>
              <a:t> </a:t>
            </a:r>
            <a:r>
              <a:rPr lang="en-US" altLang="zh-CN" dirty="0"/>
              <a:t>Classification</a:t>
            </a:r>
          </a:p>
          <a:p>
            <a:pPr lvl="1">
              <a:lnSpc>
                <a:spcPct val="150000"/>
              </a:lnSpc>
            </a:pPr>
            <a:r>
              <a:rPr lang="en-US" altLang="zh-CN" dirty="0"/>
              <a:t>After</a:t>
            </a:r>
            <a:r>
              <a:rPr lang="zh-CN" altLang="en-US" dirty="0"/>
              <a:t> </a:t>
            </a:r>
            <a:r>
              <a:rPr lang="en-US" altLang="zh-CN" dirty="0"/>
              <a:t>embedding</a:t>
            </a:r>
            <a:r>
              <a:rPr lang="zh-CN" altLang="en-US" dirty="0"/>
              <a:t> </a:t>
            </a:r>
            <a:r>
              <a:rPr lang="en-US" altLang="zh-CN" dirty="0"/>
              <a:t>all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nodes,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would</a:t>
            </a:r>
            <a:r>
              <a:rPr lang="zh-CN" altLang="en-US" dirty="0"/>
              <a:t> </a:t>
            </a:r>
            <a:r>
              <a:rPr lang="en-US" altLang="zh-CN" dirty="0"/>
              <a:t>like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perform</a:t>
            </a:r>
            <a:r>
              <a:rPr lang="zh-CN" altLang="en-US" dirty="0"/>
              <a:t> </a:t>
            </a:r>
            <a:r>
              <a:rPr lang="en-US" altLang="zh-CN" dirty="0"/>
              <a:t>node</a:t>
            </a:r>
            <a:r>
              <a:rPr lang="zh-CN" altLang="en-US" dirty="0"/>
              <a:t> </a:t>
            </a:r>
            <a:r>
              <a:rPr lang="en-US" altLang="zh-CN" dirty="0"/>
              <a:t>classification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see</a:t>
            </a:r>
            <a:r>
              <a:rPr lang="zh-CN" altLang="en-US" dirty="0"/>
              <a:t> </a:t>
            </a:r>
            <a:r>
              <a:rPr lang="en-US" altLang="zh-CN" dirty="0"/>
              <a:t>whether</a:t>
            </a:r>
            <a:r>
              <a:rPr lang="zh-CN" altLang="en-US" dirty="0"/>
              <a:t> </a:t>
            </a:r>
            <a:r>
              <a:rPr lang="en-US" altLang="zh-CN" dirty="0"/>
              <a:t>nodes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same</a:t>
            </a:r>
            <a:r>
              <a:rPr lang="zh-CN" altLang="en-US" dirty="0"/>
              <a:t> </a:t>
            </a:r>
            <a:r>
              <a:rPr lang="en-US" altLang="zh-CN" dirty="0"/>
              <a:t>types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clustered</a:t>
            </a:r>
            <a:r>
              <a:rPr lang="zh-CN" altLang="en-US" dirty="0"/>
              <a:t> </a:t>
            </a:r>
            <a:r>
              <a:rPr lang="en-US" altLang="zh-CN" dirty="0"/>
              <a:t>together.</a:t>
            </a:r>
          </a:p>
          <a:p>
            <a:pPr lvl="1">
              <a:lnSpc>
                <a:spcPct val="150000"/>
              </a:lnSpc>
            </a:pP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also</a:t>
            </a:r>
            <a:r>
              <a:rPr lang="zh-CN" altLang="en-US" dirty="0"/>
              <a:t> </a:t>
            </a:r>
            <a:r>
              <a:rPr lang="en-US" altLang="zh-CN" dirty="0"/>
              <a:t>compare</a:t>
            </a:r>
            <a:r>
              <a:rPr lang="zh-CN" altLang="en-US" dirty="0"/>
              <a:t> </a:t>
            </a:r>
            <a:r>
              <a:rPr lang="en-US" altLang="zh-CN" dirty="0"/>
              <a:t>KG</a:t>
            </a:r>
            <a:r>
              <a:rPr lang="zh-CN" altLang="en-US" dirty="0"/>
              <a:t> </a:t>
            </a:r>
            <a:r>
              <a:rPr lang="en-US" altLang="zh-CN" dirty="0"/>
              <a:t>embedding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random-walk</a:t>
            </a:r>
            <a:r>
              <a:rPr lang="zh-CN" altLang="en-US" dirty="0"/>
              <a:t> </a:t>
            </a:r>
            <a:r>
              <a:rPr lang="en-US" altLang="zh-CN" dirty="0"/>
              <a:t>based</a:t>
            </a:r>
            <a:r>
              <a:rPr lang="zh-CN" altLang="en-US" dirty="0"/>
              <a:t> </a:t>
            </a:r>
            <a:r>
              <a:rPr lang="en-US" altLang="zh-CN" dirty="0"/>
              <a:t>embedding</a:t>
            </a:r>
            <a:r>
              <a:rPr lang="zh-CN" altLang="en-US" dirty="0"/>
              <a:t> </a:t>
            </a:r>
            <a:r>
              <a:rPr lang="en-US" altLang="zh-CN" dirty="0"/>
              <a:t>methods,</a:t>
            </a:r>
            <a:r>
              <a:rPr lang="zh-CN" altLang="en-US" dirty="0"/>
              <a:t> </a:t>
            </a:r>
            <a:r>
              <a:rPr lang="en-US" altLang="zh-CN" dirty="0"/>
              <a:t>node2vec: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D089F1-3A28-424D-914D-2C2D35D6BD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8454" y="4131335"/>
            <a:ext cx="3136900" cy="2108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D50E1B-47E9-ED4A-8839-7469F8BF34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9827" y="4428914"/>
            <a:ext cx="3937000" cy="14732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DF97684-59FC-174B-A4B5-5112431A5AF5}"/>
              </a:ext>
            </a:extLst>
          </p:cNvPr>
          <p:cNvSpPr/>
          <p:nvPr/>
        </p:nvSpPr>
        <p:spPr>
          <a:xfrm>
            <a:off x="838200" y="6239535"/>
            <a:ext cx="9144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HK" sz="1400" dirty="0">
                <a:solidFill>
                  <a:srgbClr val="222222"/>
                </a:solidFill>
                <a:latin typeface="Arial" panose="020B0604020202020204" pitchFamily="34" charset="0"/>
              </a:rPr>
              <a:t>Grover, Aditya, and Jure </a:t>
            </a:r>
            <a:r>
              <a:rPr lang="en-HK" sz="1400" dirty="0" err="1">
                <a:solidFill>
                  <a:srgbClr val="222222"/>
                </a:solidFill>
                <a:latin typeface="Arial" panose="020B0604020202020204" pitchFamily="34" charset="0"/>
              </a:rPr>
              <a:t>Leskovec</a:t>
            </a:r>
            <a:r>
              <a:rPr lang="en-HK" sz="1400" dirty="0">
                <a:solidFill>
                  <a:srgbClr val="222222"/>
                </a:solidFill>
                <a:latin typeface="Arial" panose="020B0604020202020204" pitchFamily="34" charset="0"/>
              </a:rPr>
              <a:t>. "node2vec: Scalable feature learning for networks." </a:t>
            </a:r>
            <a:r>
              <a:rPr lang="en-HK" sz="1400" i="1" dirty="0">
                <a:solidFill>
                  <a:srgbClr val="222222"/>
                </a:solidFill>
                <a:latin typeface="Arial" panose="020B0604020202020204" pitchFamily="34" charset="0"/>
              </a:rPr>
              <a:t>Proceedings of the 22nd ACM SIGKDD international conference on Knowledge discovery and data mining</a:t>
            </a:r>
            <a:r>
              <a:rPr lang="en-HK" sz="1400" dirty="0">
                <a:solidFill>
                  <a:srgbClr val="222222"/>
                </a:solidFill>
                <a:latin typeface="Arial" panose="020B0604020202020204" pitchFamily="34" charset="0"/>
              </a:rPr>
              <a:t>. 2016.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6571953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FC538F-A9C6-DD42-9EE9-9FF9F4EFB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Experiments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7185D5-BC12-1847-9EA3-F6048D2627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Dataset</a:t>
            </a:r>
          </a:p>
          <a:p>
            <a:pPr lvl="1"/>
            <a:r>
              <a:rPr lang="en-US" altLang="zh-CN" dirty="0"/>
              <a:t>COVID-19</a:t>
            </a:r>
            <a:r>
              <a:rPr lang="zh-CN" altLang="en-US" dirty="0"/>
              <a:t> </a:t>
            </a:r>
            <a:r>
              <a:rPr lang="en-US" altLang="zh-CN" dirty="0"/>
              <a:t>Related</a:t>
            </a:r>
            <a:r>
              <a:rPr lang="zh-CN" altLang="en-US" dirty="0"/>
              <a:t> </a:t>
            </a:r>
            <a:r>
              <a:rPr lang="en-US" altLang="zh-CN" dirty="0"/>
              <a:t>Virus-Protein-Drug</a:t>
            </a:r>
            <a:r>
              <a:rPr lang="zh-CN" altLang="en-US" dirty="0"/>
              <a:t> </a:t>
            </a:r>
            <a:r>
              <a:rPr lang="en-US" altLang="zh-CN" dirty="0"/>
              <a:t>Knowledge</a:t>
            </a:r>
            <a:r>
              <a:rPr lang="zh-CN" altLang="en-US" dirty="0"/>
              <a:t> </a:t>
            </a:r>
            <a:r>
              <a:rPr lang="en-US" altLang="zh-CN" dirty="0"/>
              <a:t>Graph.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altLang="zh-CN" dirty="0"/>
              <a:t>Train/dev/test</a:t>
            </a:r>
            <a:r>
              <a:rPr lang="zh-CN" altLang="en-US" dirty="0"/>
              <a:t> </a:t>
            </a:r>
            <a:r>
              <a:rPr lang="en-US" altLang="zh-CN" dirty="0"/>
              <a:t>split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random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proportion</a:t>
            </a:r>
            <a:r>
              <a:rPr lang="zh-CN" altLang="en-US" dirty="0"/>
              <a:t> </a:t>
            </a:r>
            <a:r>
              <a:rPr lang="en-US" altLang="zh-CN" dirty="0"/>
              <a:t>8:1:1,</a:t>
            </a:r>
            <a:r>
              <a:rPr lang="zh-CN" altLang="en-US" dirty="0"/>
              <a:t> </a:t>
            </a:r>
            <a:r>
              <a:rPr lang="en-US" altLang="zh-CN" dirty="0"/>
              <a:t>regarding</a:t>
            </a:r>
            <a:r>
              <a:rPr lang="zh-CN" altLang="en-US" dirty="0"/>
              <a:t> </a:t>
            </a:r>
            <a:r>
              <a:rPr lang="en-US" altLang="zh-CN" dirty="0"/>
              <a:t>edges.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7A7205-A255-BB4A-9E71-344EDA7C35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4883" y="2174302"/>
            <a:ext cx="6842233" cy="173499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0833494-61F2-5E4A-AAA2-AB37E81E3E9D}"/>
              </a:ext>
            </a:extLst>
          </p:cNvPr>
          <p:cNvSpPr txBox="1"/>
          <p:nvPr/>
        </p:nvSpPr>
        <p:spPr>
          <a:xfrm>
            <a:off x="3668111" y="3909297"/>
            <a:ext cx="5528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Table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Definition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Statistics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Dataset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85897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3D9C2-EFAE-5346-8947-228DDD19B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Experiments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B4774F-16DB-6C45-913C-3925DEF4E1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Evaluation</a:t>
            </a:r>
            <a:r>
              <a:rPr lang="zh-CN" altLang="en-US" dirty="0"/>
              <a:t> </a:t>
            </a:r>
            <a:r>
              <a:rPr lang="en-US" altLang="zh-CN" dirty="0"/>
              <a:t>metrics:</a:t>
            </a:r>
          </a:p>
          <a:p>
            <a:pPr lvl="1"/>
            <a:r>
              <a:rPr lang="en-US" dirty="0"/>
              <a:t>M</a:t>
            </a:r>
            <a:r>
              <a:rPr lang="en-US" altLang="zh-CN" dirty="0"/>
              <a:t>R</a:t>
            </a:r>
            <a:r>
              <a:rPr lang="zh-CN" altLang="en-US" dirty="0"/>
              <a:t> </a:t>
            </a:r>
            <a:r>
              <a:rPr lang="en-US" altLang="zh-CN" dirty="0"/>
              <a:t>(Mean</a:t>
            </a:r>
            <a:r>
              <a:rPr lang="zh-CN" altLang="en-US" dirty="0"/>
              <a:t> </a:t>
            </a:r>
            <a:r>
              <a:rPr lang="en-US" altLang="zh-CN" dirty="0"/>
              <a:t>Rank)</a:t>
            </a:r>
          </a:p>
          <a:p>
            <a:pPr lvl="2"/>
            <a:r>
              <a:rPr lang="en-US" altLang="zh-CN" dirty="0"/>
              <a:t>Mean</a:t>
            </a:r>
            <a:r>
              <a:rPr lang="zh-CN" altLang="en-US" dirty="0"/>
              <a:t> </a:t>
            </a:r>
            <a:r>
              <a:rPr lang="en-US" dirty="0"/>
              <a:t>rank</a:t>
            </a:r>
            <a:r>
              <a:rPr lang="en-US" altLang="zh-CN" dirty="0"/>
              <a:t>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correct</a:t>
            </a:r>
            <a:r>
              <a:rPr lang="zh-CN" altLang="en-US" dirty="0"/>
              <a:t> </a:t>
            </a:r>
            <a:r>
              <a:rPr lang="en-US" altLang="zh-CN" dirty="0"/>
              <a:t>answers.</a:t>
            </a:r>
          </a:p>
          <a:p>
            <a:pPr lvl="1"/>
            <a:r>
              <a:rPr lang="en-HK" dirty="0"/>
              <a:t>MRR</a:t>
            </a:r>
            <a:r>
              <a:rPr lang="zh-CN" altLang="en-US" dirty="0"/>
              <a:t> </a:t>
            </a:r>
            <a:r>
              <a:rPr lang="en-US" altLang="zh-CN" dirty="0"/>
              <a:t>(Mean</a:t>
            </a:r>
            <a:r>
              <a:rPr lang="zh-CN" altLang="en-US" dirty="0"/>
              <a:t> </a:t>
            </a:r>
            <a:r>
              <a:rPr lang="en-HK" dirty="0"/>
              <a:t>Reciprocal</a:t>
            </a:r>
            <a:r>
              <a:rPr lang="zh-CN" altLang="en-US" dirty="0"/>
              <a:t> </a:t>
            </a:r>
            <a:r>
              <a:rPr lang="en-US" altLang="zh-CN" dirty="0"/>
              <a:t>Rank)</a:t>
            </a:r>
          </a:p>
          <a:p>
            <a:pPr lvl="2"/>
            <a:r>
              <a:rPr lang="en-US" dirty="0"/>
              <a:t>Multiplicative inverse of the rank of the first correct answer: 1 for first place, 1⁄2 for second place, 1⁄3 for third place and so on.</a:t>
            </a:r>
          </a:p>
          <a:p>
            <a:pPr lvl="1"/>
            <a:r>
              <a:rPr lang="en-US" altLang="zh-CN" dirty="0" err="1"/>
              <a:t>HITS@k</a:t>
            </a:r>
            <a:r>
              <a:rPr lang="en-US" altLang="zh-CN" dirty="0"/>
              <a:t>.</a:t>
            </a:r>
          </a:p>
          <a:p>
            <a:pPr lvl="2"/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proportion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correct</a:t>
            </a:r>
            <a:r>
              <a:rPr lang="zh-CN" altLang="en-US" dirty="0"/>
              <a:t> </a:t>
            </a:r>
            <a:r>
              <a:rPr lang="en-US" altLang="zh-CN" dirty="0"/>
              <a:t>answers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top-k</a:t>
            </a:r>
            <a:r>
              <a:rPr lang="zh-CN" altLang="en-US" dirty="0"/>
              <a:t> </a:t>
            </a:r>
            <a:r>
              <a:rPr lang="en-US" altLang="zh-CN" dirty="0"/>
              <a:t>retrieved</a:t>
            </a:r>
            <a:r>
              <a:rPr lang="zh-CN" altLang="en-US" dirty="0"/>
              <a:t> </a:t>
            </a:r>
            <a:r>
              <a:rPr lang="en-US" altLang="zh-CN" dirty="0"/>
              <a:t>triples</a:t>
            </a:r>
            <a:r>
              <a:rPr lang="zh-CN" altLang="en-US" dirty="0"/>
              <a:t> </a:t>
            </a:r>
            <a:r>
              <a:rPr lang="en-US" altLang="zh-CN" dirty="0"/>
              <a:t>ranked</a:t>
            </a:r>
            <a:r>
              <a:rPr lang="zh-CN" altLang="en-US" dirty="0"/>
              <a:t> </a:t>
            </a:r>
            <a:r>
              <a:rPr lang="en-US" altLang="zh-CN" dirty="0"/>
              <a:t>by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model.</a:t>
            </a:r>
            <a:r>
              <a:rPr lang="zh-CN" altLang="en-US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5627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AD374E-EC6A-4248-AB88-E4B8250AA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Results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Analysis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380C72-9850-1848-9176-8980FF186D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Link</a:t>
            </a:r>
            <a:r>
              <a:rPr lang="zh-CN" altLang="en-US" dirty="0"/>
              <a:t> </a:t>
            </a:r>
            <a:r>
              <a:rPr lang="en-US" altLang="zh-CN" dirty="0"/>
              <a:t>Prediction</a:t>
            </a:r>
          </a:p>
          <a:p>
            <a:pPr lvl="1"/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report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results</a:t>
            </a:r>
            <a:r>
              <a:rPr lang="zh-CN" altLang="en-US" dirty="0"/>
              <a:t> </a:t>
            </a:r>
            <a:r>
              <a:rPr lang="en-US" altLang="zh-CN" dirty="0"/>
              <a:t>under</a:t>
            </a:r>
            <a:r>
              <a:rPr lang="zh-CN" altLang="en-US" dirty="0"/>
              <a:t> </a:t>
            </a:r>
            <a:r>
              <a:rPr lang="en-US" altLang="zh-CN" dirty="0"/>
              <a:t>“filtered”</a:t>
            </a:r>
            <a:r>
              <a:rPr lang="zh-CN" altLang="en-US" dirty="0"/>
              <a:t> </a:t>
            </a:r>
            <a:r>
              <a:rPr lang="en-US" altLang="zh-CN" dirty="0"/>
              <a:t>setting,</a:t>
            </a:r>
            <a:r>
              <a:rPr lang="zh-CN" altLang="en-US" dirty="0"/>
              <a:t> </a:t>
            </a:r>
            <a:r>
              <a:rPr lang="en-US" altLang="zh-CN" dirty="0"/>
              <a:t>where</a:t>
            </a:r>
            <a:r>
              <a:rPr lang="zh-CN" altLang="en-US" dirty="0"/>
              <a:t> </a:t>
            </a:r>
            <a:r>
              <a:rPr lang="en-US" altLang="zh-CN" dirty="0"/>
              <a:t>links</a:t>
            </a:r>
            <a:r>
              <a:rPr lang="zh-CN" altLang="en-US" dirty="0"/>
              <a:t> </a:t>
            </a:r>
            <a:r>
              <a:rPr lang="en-US" altLang="zh-CN" dirty="0"/>
              <a:t>existing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training</a:t>
            </a:r>
            <a:r>
              <a:rPr lang="zh-CN" altLang="en-US" dirty="0"/>
              <a:t> </a:t>
            </a:r>
            <a:r>
              <a:rPr lang="en-US" altLang="zh-CN" dirty="0"/>
              <a:t>set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filtered</a:t>
            </a:r>
            <a:r>
              <a:rPr lang="zh-CN" altLang="en-US" dirty="0"/>
              <a:t> </a:t>
            </a:r>
            <a:r>
              <a:rPr lang="en-US" altLang="zh-CN" dirty="0"/>
              <a:t>out.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altLang="zh-CN" dirty="0" err="1"/>
              <a:t>RotatE</a:t>
            </a:r>
            <a:r>
              <a:rPr lang="zh-CN" altLang="en-US" dirty="0"/>
              <a:t> </a:t>
            </a:r>
            <a:r>
              <a:rPr lang="en-US" altLang="zh-CN" dirty="0"/>
              <a:t>performs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best</a:t>
            </a:r>
            <a:r>
              <a:rPr lang="zh-CN" altLang="en-US" dirty="0"/>
              <a:t> </a:t>
            </a:r>
            <a:r>
              <a:rPr lang="en-US" altLang="zh-CN" dirty="0"/>
              <a:t>among</a:t>
            </a:r>
            <a:r>
              <a:rPr lang="zh-CN" altLang="en-US" dirty="0"/>
              <a:t> </a:t>
            </a:r>
            <a:r>
              <a:rPr lang="en-US" altLang="zh-CN" dirty="0"/>
              <a:t>all</a:t>
            </a:r>
            <a:r>
              <a:rPr lang="zh-CN" altLang="en-US" dirty="0"/>
              <a:t> </a:t>
            </a:r>
            <a:r>
              <a:rPr lang="en-US" altLang="zh-CN" dirty="0"/>
              <a:t>6</a:t>
            </a:r>
            <a:r>
              <a:rPr lang="zh-CN" altLang="en-US" dirty="0"/>
              <a:t> </a:t>
            </a:r>
            <a:r>
              <a:rPr lang="en-US" altLang="zh-CN" dirty="0"/>
              <a:t>KG-embedding</a:t>
            </a:r>
            <a:r>
              <a:rPr lang="zh-CN" altLang="en-US" dirty="0"/>
              <a:t> </a:t>
            </a:r>
            <a:r>
              <a:rPr lang="en-US" altLang="zh-CN" dirty="0"/>
              <a:t>methods.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7FEEF3-DEE5-334E-B90B-122EB2B027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8751" y="2666078"/>
            <a:ext cx="8961576" cy="2406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3825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AD374E-EC6A-4248-AB88-E4B8250AA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Results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Analysis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380C72-9850-1848-9176-8980FF186D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Node</a:t>
            </a:r>
            <a:r>
              <a:rPr lang="zh-CN" altLang="en-US" dirty="0"/>
              <a:t> </a:t>
            </a:r>
            <a:r>
              <a:rPr lang="en-US" altLang="zh-CN" dirty="0"/>
              <a:t>Classification</a:t>
            </a:r>
          </a:p>
          <a:p>
            <a:pPr lvl="1"/>
            <a:r>
              <a:rPr lang="en-US" altLang="zh-CN" dirty="0"/>
              <a:t>There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4</a:t>
            </a:r>
            <a:r>
              <a:rPr lang="zh-CN" altLang="en-US" dirty="0"/>
              <a:t> </a:t>
            </a:r>
            <a:r>
              <a:rPr lang="en-US" altLang="zh-CN" dirty="0"/>
              <a:t>types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nodes.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train</a:t>
            </a:r>
            <a:r>
              <a:rPr lang="zh-CN" altLang="en-US" dirty="0"/>
              <a:t> </a:t>
            </a:r>
            <a:r>
              <a:rPr lang="en-US" altLang="zh-CN" dirty="0"/>
              <a:t>classifiers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see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performance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distinguishing</a:t>
            </a:r>
            <a:r>
              <a:rPr lang="zh-CN" altLang="en-US" dirty="0"/>
              <a:t> </a:t>
            </a:r>
            <a:r>
              <a:rPr lang="en-US" altLang="zh-CN" dirty="0"/>
              <a:t>those</a:t>
            </a:r>
            <a:r>
              <a:rPr lang="zh-CN" altLang="en-US" dirty="0"/>
              <a:t> </a:t>
            </a:r>
            <a:r>
              <a:rPr lang="en-US" altLang="zh-CN" dirty="0"/>
              <a:t>4</a:t>
            </a:r>
            <a:r>
              <a:rPr lang="zh-CN" altLang="en-US" dirty="0"/>
              <a:t> </a:t>
            </a:r>
            <a:r>
              <a:rPr lang="en-US" altLang="zh-CN" dirty="0"/>
              <a:t>types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nodes.</a:t>
            </a:r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r>
              <a:rPr lang="en-US" altLang="zh-CN" dirty="0" err="1"/>
              <a:t>RotatE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also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one</a:t>
            </a:r>
            <a:r>
              <a:rPr lang="zh-CN" altLang="en-US" dirty="0"/>
              <a:t> </a:t>
            </a:r>
            <a:r>
              <a:rPr lang="en-US" altLang="zh-CN" dirty="0"/>
              <a:t>where</a:t>
            </a:r>
            <a:r>
              <a:rPr lang="zh-CN" altLang="en-US" dirty="0"/>
              <a:t> </a:t>
            </a:r>
            <a:r>
              <a:rPr lang="en-US" altLang="zh-CN" dirty="0"/>
              <a:t>certain</a:t>
            </a:r>
            <a:r>
              <a:rPr lang="zh-CN" altLang="en-US" dirty="0"/>
              <a:t> </a:t>
            </a:r>
            <a:r>
              <a:rPr lang="en-US" altLang="zh-CN" dirty="0"/>
              <a:t>types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nodes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fully</a:t>
            </a:r>
            <a:r>
              <a:rPr lang="zh-CN" altLang="en-US" dirty="0"/>
              <a:t> </a:t>
            </a:r>
            <a:r>
              <a:rPr lang="en-US" altLang="zh-CN" dirty="0"/>
              <a:t>separated.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1BCC74-5D21-8B48-A9A0-CB4E285D6B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2866" y="2528434"/>
            <a:ext cx="5775947" cy="14646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1F196C8-8272-0945-9E7B-B9BDD5524C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9084" y="4153687"/>
            <a:ext cx="8844116" cy="1382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1965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E31AE1E8-3EE2-354F-BDEE-6EB45D82CB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2694" y="4212345"/>
            <a:ext cx="3067942" cy="235223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ED0BBA5-9F70-BD43-B85B-0CB03DAB71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1747" y="4185814"/>
            <a:ext cx="3006246" cy="240499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5416801-9440-AE44-9F37-ED4DF89131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454" y="4177893"/>
            <a:ext cx="3048986" cy="24391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EE2582F-D549-6945-8A3A-3C88F0E964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Results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Analysis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203675-B6B7-D44D-B6D0-E675240045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Visualization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Nodes</a:t>
            </a:r>
            <a:r>
              <a:rPr lang="zh-CN" altLang="en-US" dirty="0"/>
              <a:t> </a:t>
            </a:r>
            <a:r>
              <a:rPr lang="en-US" altLang="zh-CN" dirty="0"/>
              <a:t>(PCA)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BF4D6B-1974-0F4D-A9B9-1B476C4238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3454" y="1666566"/>
            <a:ext cx="3128911" cy="250312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2FD4061-3946-F14A-BB07-B28611D065FB}"/>
              </a:ext>
            </a:extLst>
          </p:cNvPr>
          <p:cNvSpPr txBox="1"/>
          <p:nvPr/>
        </p:nvSpPr>
        <p:spPr>
          <a:xfrm>
            <a:off x="1652837" y="4001148"/>
            <a:ext cx="929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TransE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30A6A79-AF1C-5845-9B5B-CF7BFFC16A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02575" y="1670902"/>
            <a:ext cx="3123492" cy="249879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1FD760A-AC4E-E645-AEA2-88A79AA386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26067" y="1697433"/>
            <a:ext cx="3110476" cy="248838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553EAA0-148B-184C-B77E-48B22DCBA479}"/>
              </a:ext>
            </a:extLst>
          </p:cNvPr>
          <p:cNvSpPr txBox="1"/>
          <p:nvPr/>
        </p:nvSpPr>
        <p:spPr>
          <a:xfrm>
            <a:off x="7694979" y="4001148"/>
            <a:ext cx="929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TransR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690993-4319-2B4A-87B1-0540DA79C72C}"/>
              </a:ext>
            </a:extLst>
          </p:cNvPr>
          <p:cNvSpPr txBox="1"/>
          <p:nvPr/>
        </p:nvSpPr>
        <p:spPr>
          <a:xfrm>
            <a:off x="4554855" y="4001148"/>
            <a:ext cx="929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TransH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FEA3DD7-D7DC-0D47-934A-D3F732065B58}"/>
              </a:ext>
            </a:extLst>
          </p:cNvPr>
          <p:cNvSpPr txBox="1"/>
          <p:nvPr/>
        </p:nvSpPr>
        <p:spPr>
          <a:xfrm>
            <a:off x="1652837" y="6432416"/>
            <a:ext cx="929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TransD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922BCE4-49E6-8C45-A21D-FB5C7C97041C}"/>
              </a:ext>
            </a:extLst>
          </p:cNvPr>
          <p:cNvSpPr txBox="1"/>
          <p:nvPr/>
        </p:nvSpPr>
        <p:spPr>
          <a:xfrm>
            <a:off x="4641130" y="6406145"/>
            <a:ext cx="1051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Complex</a:t>
            </a:r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14DCED4-4502-9648-A55F-B774E6CBA1DD}"/>
              </a:ext>
            </a:extLst>
          </p:cNvPr>
          <p:cNvSpPr txBox="1"/>
          <p:nvPr/>
        </p:nvSpPr>
        <p:spPr>
          <a:xfrm>
            <a:off x="7763662" y="6406145"/>
            <a:ext cx="1051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RotatE</a:t>
            </a:r>
            <a:endParaRPr lang="en-US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CE1694A-09E3-DD48-98F3-E9BB96B108CA}"/>
              </a:ext>
            </a:extLst>
          </p:cNvPr>
          <p:cNvGrpSpPr/>
          <p:nvPr/>
        </p:nvGrpSpPr>
        <p:grpSpPr>
          <a:xfrm>
            <a:off x="9475275" y="2390606"/>
            <a:ext cx="2640122" cy="1075265"/>
            <a:chOff x="9475275" y="2390606"/>
            <a:chExt cx="2640122" cy="1075265"/>
          </a:xfrm>
        </p:grpSpPr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671B4049-A0F1-3746-A69F-AF73F537F9FE}"/>
                </a:ext>
              </a:extLst>
            </p:cNvPr>
            <p:cNvSpPr/>
            <p:nvPr/>
          </p:nvSpPr>
          <p:spPr>
            <a:xfrm>
              <a:off x="9475275" y="2390606"/>
              <a:ext cx="2462981" cy="1075265"/>
            </a:xfrm>
            <a:prstGeom prst="round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97E48EA-7E42-B942-A889-099E8AC61A65}"/>
                </a:ext>
              </a:extLst>
            </p:cNvPr>
            <p:cNvSpPr txBox="1"/>
            <p:nvPr/>
          </p:nvSpPr>
          <p:spPr>
            <a:xfrm>
              <a:off x="9527458" y="2533769"/>
              <a:ext cx="258793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/>
                <a:t>Trans-based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models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share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similar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embedding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clusters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of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different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types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of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nodes</a:t>
              </a:r>
              <a:endParaRPr lang="en-US" sz="1600" dirty="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DC9EFFF-A564-504E-A746-18554855C475}"/>
              </a:ext>
            </a:extLst>
          </p:cNvPr>
          <p:cNvGrpSpPr/>
          <p:nvPr/>
        </p:nvGrpSpPr>
        <p:grpSpPr>
          <a:xfrm>
            <a:off x="9475275" y="4823292"/>
            <a:ext cx="2800863" cy="1130039"/>
            <a:chOff x="9475275" y="4881552"/>
            <a:chExt cx="2800863" cy="1130039"/>
          </a:xfrm>
        </p:grpSpPr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0FE42817-62D8-6940-8488-C3DC617147FD}"/>
                </a:ext>
              </a:extLst>
            </p:cNvPr>
            <p:cNvSpPr/>
            <p:nvPr/>
          </p:nvSpPr>
          <p:spPr>
            <a:xfrm>
              <a:off x="9475275" y="4881552"/>
              <a:ext cx="2640122" cy="1075265"/>
            </a:xfrm>
            <a:prstGeom prst="round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1CFFF76-2730-2848-9A3F-E1174189046E}"/>
                </a:ext>
              </a:extLst>
            </p:cNvPr>
            <p:cNvSpPr txBox="1"/>
            <p:nvPr/>
          </p:nvSpPr>
          <p:spPr>
            <a:xfrm>
              <a:off x="9527458" y="4934373"/>
              <a:ext cx="2748680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 err="1"/>
                <a:t>RotatE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learns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the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topological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structures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the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best,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due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to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its</a:t>
              </a:r>
              <a:r>
                <a:rPr lang="zh-CN" altLang="en-US" sz="1600" dirty="0"/>
                <a:t> </a:t>
              </a:r>
              <a:r>
                <a:rPr lang="en-US" altLang="zh-CN" sz="1600" dirty="0" err="1"/>
                <a:t>compatability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to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different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relation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translation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rules.</a:t>
              </a:r>
              <a:endParaRPr 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919248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F8B35C-352B-4943-BE81-4D36F77A8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Results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Analysis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98345C-E55D-FD41-8DAF-14CD0892E2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Visualization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Nodes</a:t>
            </a:r>
            <a:r>
              <a:rPr lang="zh-CN" altLang="en-US" dirty="0"/>
              <a:t> </a:t>
            </a:r>
            <a:r>
              <a:rPr lang="en-US" altLang="zh-CN" dirty="0"/>
              <a:t>(PCA)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altLang="zh-CN" dirty="0"/>
          </a:p>
          <a:p>
            <a:pPr lvl="1"/>
            <a:r>
              <a:rPr lang="en-US" altLang="zh-CN" dirty="0"/>
              <a:t>Node2vec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hardly</a:t>
            </a:r>
            <a:r>
              <a:rPr lang="zh-CN" altLang="en-US" dirty="0"/>
              <a:t> </a:t>
            </a:r>
            <a:r>
              <a:rPr lang="en-US" altLang="zh-CN" dirty="0"/>
              <a:t>distinguish</a:t>
            </a:r>
            <a:r>
              <a:rPr lang="zh-CN" altLang="en-US" dirty="0"/>
              <a:t> </a:t>
            </a:r>
            <a:r>
              <a:rPr lang="en-US" altLang="zh-CN" dirty="0"/>
              <a:t>host/virus</a:t>
            </a:r>
            <a:r>
              <a:rPr lang="zh-CN" altLang="en-US" dirty="0"/>
              <a:t> </a:t>
            </a:r>
            <a:r>
              <a:rPr lang="en-US" altLang="zh-CN" dirty="0"/>
              <a:t>proteins</a:t>
            </a:r>
            <a:r>
              <a:rPr lang="zh-CN" altLang="en-US" dirty="0"/>
              <a:t> </a:t>
            </a: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no</a:t>
            </a:r>
            <a:r>
              <a:rPr lang="zh-CN" altLang="en-US" dirty="0"/>
              <a:t> </a:t>
            </a:r>
            <a:r>
              <a:rPr lang="en-US" altLang="zh-CN" dirty="0"/>
              <a:t>relational</a:t>
            </a:r>
            <a:r>
              <a:rPr lang="zh-CN" altLang="en-US" dirty="0"/>
              <a:t> </a:t>
            </a:r>
            <a:r>
              <a:rPr lang="en-US" altLang="zh-CN" dirty="0"/>
              <a:t>information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taken</a:t>
            </a:r>
            <a:r>
              <a:rPr lang="zh-CN" altLang="en-US" dirty="0"/>
              <a:t> </a:t>
            </a:r>
            <a:r>
              <a:rPr lang="en-US" altLang="zh-CN" dirty="0"/>
              <a:t>into</a:t>
            </a:r>
            <a:r>
              <a:rPr lang="zh-CN" altLang="en-US" dirty="0"/>
              <a:t> </a:t>
            </a:r>
            <a:r>
              <a:rPr lang="en-US" altLang="zh-CN" dirty="0"/>
              <a:t>account.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5EE79D-8DB1-4E48-B804-F4F91A7681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1416" y="2000087"/>
            <a:ext cx="3841708" cy="294549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531BF03-6D58-E84C-8F52-AE71E5EEFF34}"/>
              </a:ext>
            </a:extLst>
          </p:cNvPr>
          <p:cNvSpPr txBox="1"/>
          <p:nvPr/>
        </p:nvSpPr>
        <p:spPr>
          <a:xfrm>
            <a:off x="3656397" y="4785381"/>
            <a:ext cx="1051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RotatE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D909603-DE80-1C4B-9EDC-56AFF5F65F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9387" y="2016834"/>
            <a:ext cx="3656781" cy="29254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2DB501C-ED65-E746-9EF9-8464ACB1ADD9}"/>
              </a:ext>
            </a:extLst>
          </p:cNvPr>
          <p:cNvSpPr txBox="1"/>
          <p:nvPr/>
        </p:nvSpPr>
        <p:spPr>
          <a:xfrm>
            <a:off x="7498105" y="4785381"/>
            <a:ext cx="1190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Node2vec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05493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34121-1B61-9141-A3DB-B9F6B66F0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Conclusion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3CEF92-9D84-074F-9D20-A404BD4201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COVID-19</a:t>
            </a:r>
            <a:r>
              <a:rPr lang="zh-CN" altLang="en-US" dirty="0"/>
              <a:t> </a:t>
            </a:r>
            <a:r>
              <a:rPr lang="en-US" altLang="zh-CN" dirty="0"/>
              <a:t>Knowledge</a:t>
            </a:r>
            <a:r>
              <a:rPr lang="zh-CN" altLang="en-US" dirty="0"/>
              <a:t> </a:t>
            </a:r>
            <a:r>
              <a:rPr lang="en-US" altLang="zh-CN" dirty="0"/>
              <a:t>Graph</a:t>
            </a:r>
            <a:r>
              <a:rPr lang="zh-CN" altLang="en-US" dirty="0"/>
              <a:t> </a:t>
            </a:r>
            <a:r>
              <a:rPr lang="en-US" altLang="zh-CN" dirty="0"/>
              <a:t>Prediction,</a:t>
            </a:r>
            <a:r>
              <a:rPr lang="zh-CN" altLang="en-US" dirty="0"/>
              <a:t> </a:t>
            </a:r>
            <a:r>
              <a:rPr lang="en-US" altLang="zh-CN" dirty="0" err="1"/>
              <a:t>RotatE</a:t>
            </a:r>
            <a:r>
              <a:rPr lang="zh-CN" altLang="en-US" dirty="0"/>
              <a:t> </a:t>
            </a:r>
            <a:r>
              <a:rPr lang="en-US" altLang="zh-CN" dirty="0"/>
              <a:t>performs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best</a:t>
            </a:r>
            <a:r>
              <a:rPr lang="zh-CN" altLang="en-US" dirty="0"/>
              <a:t> </a:t>
            </a: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encode</a:t>
            </a:r>
            <a:r>
              <a:rPr lang="zh-CN" altLang="en-US" dirty="0"/>
              <a:t> </a:t>
            </a:r>
            <a:r>
              <a:rPr lang="en-US" altLang="zh-CN" dirty="0"/>
              <a:t>all</a:t>
            </a:r>
            <a:r>
              <a:rPr lang="zh-CN" altLang="en-US" dirty="0"/>
              <a:t> </a:t>
            </a:r>
            <a:r>
              <a:rPr lang="en-US" altLang="zh-CN" dirty="0"/>
              <a:t>3</a:t>
            </a:r>
            <a:r>
              <a:rPr lang="zh-CN" altLang="en-US" dirty="0"/>
              <a:t> </a:t>
            </a:r>
            <a:r>
              <a:rPr lang="en-US" altLang="zh-CN" dirty="0"/>
              <a:t>frequent</a:t>
            </a:r>
            <a:r>
              <a:rPr lang="zh-CN" altLang="en-US" dirty="0"/>
              <a:t> </a:t>
            </a:r>
            <a:r>
              <a:rPr lang="en-US" altLang="zh-CN" dirty="0"/>
              <a:t>relational</a:t>
            </a:r>
            <a:r>
              <a:rPr lang="zh-CN" altLang="en-US" dirty="0"/>
              <a:t> </a:t>
            </a:r>
            <a:r>
              <a:rPr lang="en-US" altLang="zh-CN" dirty="0"/>
              <a:t>patterns.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Visualization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Node</a:t>
            </a:r>
            <a:r>
              <a:rPr lang="zh-CN" altLang="en-US" dirty="0"/>
              <a:t> </a:t>
            </a:r>
            <a:r>
              <a:rPr lang="en-US" altLang="zh-CN" dirty="0"/>
              <a:t>classification</a:t>
            </a:r>
            <a:r>
              <a:rPr lang="zh-CN" altLang="en-US" dirty="0"/>
              <a:t> </a:t>
            </a:r>
            <a:r>
              <a:rPr lang="en-US" altLang="zh-CN" dirty="0"/>
              <a:t>results</a:t>
            </a:r>
            <a:r>
              <a:rPr lang="zh-CN" altLang="en-US" dirty="0"/>
              <a:t> </a:t>
            </a:r>
            <a:r>
              <a:rPr lang="en-US" altLang="zh-CN" dirty="0"/>
              <a:t>also</a:t>
            </a:r>
            <a:r>
              <a:rPr lang="zh-CN" altLang="en-US" dirty="0"/>
              <a:t> </a:t>
            </a:r>
            <a:r>
              <a:rPr lang="en-US" altLang="zh-CN" dirty="0"/>
              <a:t>demonstrates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superiority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 err="1"/>
              <a:t>RotatE</a:t>
            </a:r>
            <a:r>
              <a:rPr lang="zh-CN" altLang="en-US" dirty="0"/>
              <a:t> </a:t>
            </a:r>
            <a:r>
              <a:rPr lang="en-US" altLang="zh-CN" dirty="0"/>
              <a:t>regarding</a:t>
            </a:r>
            <a:r>
              <a:rPr lang="zh-CN" altLang="en-US" dirty="0"/>
              <a:t> </a:t>
            </a:r>
            <a:r>
              <a:rPr lang="en-US" altLang="zh-CN" dirty="0"/>
              <a:t>different</a:t>
            </a:r>
            <a:r>
              <a:rPr lang="zh-CN" altLang="en-US" dirty="0"/>
              <a:t> </a:t>
            </a:r>
            <a:r>
              <a:rPr lang="en-US" altLang="zh-CN" dirty="0"/>
              <a:t>node</a:t>
            </a:r>
            <a:r>
              <a:rPr lang="zh-CN" altLang="en-US" dirty="0"/>
              <a:t> </a:t>
            </a:r>
            <a:r>
              <a:rPr lang="en-US" altLang="zh-CN" dirty="0"/>
              <a:t>types.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Random-walk-based</a:t>
            </a:r>
            <a:r>
              <a:rPr lang="zh-CN" altLang="en-US" dirty="0"/>
              <a:t> </a:t>
            </a:r>
            <a:r>
              <a:rPr lang="en-US" altLang="zh-CN" dirty="0"/>
              <a:t>methods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not</a:t>
            </a:r>
            <a:r>
              <a:rPr lang="zh-CN" altLang="en-US" dirty="0"/>
              <a:t> </a:t>
            </a:r>
            <a:r>
              <a:rPr lang="en-US" altLang="zh-CN" dirty="0"/>
              <a:t>suitable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task</a:t>
            </a:r>
            <a:r>
              <a:rPr lang="zh-CN" altLang="en-US" dirty="0"/>
              <a:t> </a:t>
            </a: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relational</a:t>
            </a:r>
            <a:r>
              <a:rPr lang="zh-CN" altLang="en-US" dirty="0"/>
              <a:t> </a:t>
            </a:r>
            <a:r>
              <a:rPr lang="en-US" altLang="zh-CN" dirty="0"/>
              <a:t>information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ignored.</a:t>
            </a:r>
            <a:r>
              <a:rPr lang="zh-CN" altLang="en-US" dirty="0"/>
              <a:t> 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3838903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AC07A-608F-5A4C-96F5-BB8EEA7E4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Table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Content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9FD373-760F-814C-9E3C-EE44352CDC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09816"/>
            <a:ext cx="10515600" cy="5415449"/>
          </a:xfrm>
        </p:spPr>
        <p:txBody>
          <a:bodyPr>
            <a:normAutofit/>
          </a:bodyPr>
          <a:lstStyle/>
          <a:p>
            <a:r>
              <a:rPr lang="en-US" altLang="zh-CN" dirty="0"/>
              <a:t>Introduction</a:t>
            </a:r>
          </a:p>
          <a:p>
            <a:pPr lvl="1"/>
            <a:r>
              <a:rPr lang="en-HK" altLang="zh-CN" dirty="0"/>
              <a:t>Machine</a:t>
            </a:r>
            <a:r>
              <a:rPr lang="zh-CN" altLang="en-US" dirty="0"/>
              <a:t> </a:t>
            </a:r>
            <a:r>
              <a:rPr lang="en-US" altLang="zh-CN" dirty="0"/>
              <a:t>Learning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COVID-19</a:t>
            </a:r>
            <a:r>
              <a:rPr lang="zh-CN" altLang="en-US" dirty="0"/>
              <a:t> </a:t>
            </a:r>
            <a:r>
              <a:rPr lang="en-US" altLang="zh-CN" dirty="0"/>
              <a:t>Knowledge</a:t>
            </a:r>
            <a:r>
              <a:rPr lang="zh-CN" altLang="en-US" dirty="0"/>
              <a:t> </a:t>
            </a:r>
            <a:r>
              <a:rPr lang="en-US" altLang="zh-CN" dirty="0"/>
              <a:t>Graph</a:t>
            </a:r>
            <a:r>
              <a:rPr lang="zh-CN" altLang="en-US" dirty="0"/>
              <a:t> </a:t>
            </a:r>
            <a:endParaRPr lang="en-HK" altLang="zh-CN" dirty="0"/>
          </a:p>
          <a:p>
            <a:pPr lvl="1"/>
            <a:r>
              <a:rPr lang="en-US" altLang="zh-CN" dirty="0"/>
              <a:t>Knowledge</a:t>
            </a:r>
            <a:r>
              <a:rPr lang="zh-CN" altLang="en-US" dirty="0"/>
              <a:t> </a:t>
            </a:r>
            <a:r>
              <a:rPr lang="en-US" altLang="zh-CN" dirty="0"/>
              <a:t>Graph</a:t>
            </a:r>
            <a:r>
              <a:rPr lang="zh-CN" altLang="en-US" dirty="0"/>
              <a:t> </a:t>
            </a:r>
            <a:r>
              <a:rPr lang="en-US" altLang="zh-CN" dirty="0"/>
              <a:t>Embedding</a:t>
            </a:r>
            <a:endParaRPr lang="en-HK" altLang="zh-CN" dirty="0"/>
          </a:p>
          <a:p>
            <a:r>
              <a:rPr lang="en-US" altLang="zh-CN" dirty="0"/>
              <a:t>Methodologies</a:t>
            </a:r>
            <a:endParaRPr lang="en-HK" altLang="zh-CN" dirty="0"/>
          </a:p>
          <a:p>
            <a:pPr lvl="1"/>
            <a:r>
              <a:rPr lang="en-US" altLang="zh-CN" dirty="0"/>
              <a:t>Knowledge</a:t>
            </a:r>
            <a:r>
              <a:rPr lang="zh-CN" altLang="en-US" dirty="0"/>
              <a:t> </a:t>
            </a:r>
            <a:r>
              <a:rPr lang="en-US" altLang="zh-CN" dirty="0"/>
              <a:t>Graph</a:t>
            </a:r>
            <a:r>
              <a:rPr lang="zh-CN" altLang="en-US" dirty="0"/>
              <a:t> </a:t>
            </a:r>
            <a:r>
              <a:rPr lang="en-US" altLang="zh-CN" dirty="0"/>
              <a:t>Embedding</a:t>
            </a:r>
            <a:endParaRPr lang="en-HK" altLang="zh-CN" dirty="0"/>
          </a:p>
          <a:p>
            <a:pPr lvl="1"/>
            <a:r>
              <a:rPr lang="en-US" altLang="zh-CN" dirty="0"/>
              <a:t>Node</a:t>
            </a:r>
            <a:r>
              <a:rPr lang="zh-CN" altLang="en-US" dirty="0"/>
              <a:t> </a:t>
            </a:r>
            <a:r>
              <a:rPr lang="en-US" altLang="zh-CN" dirty="0"/>
              <a:t>Classification</a:t>
            </a:r>
          </a:p>
          <a:p>
            <a:r>
              <a:rPr lang="en-US" altLang="zh-CN" dirty="0"/>
              <a:t>Experiments</a:t>
            </a:r>
            <a:endParaRPr lang="en-HK" altLang="zh-CN" dirty="0"/>
          </a:p>
          <a:p>
            <a:r>
              <a:rPr lang="en-US" altLang="zh-CN" dirty="0"/>
              <a:t>Results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Analysis</a:t>
            </a:r>
            <a:endParaRPr lang="en-HK" altLang="zh-CN" dirty="0"/>
          </a:p>
          <a:p>
            <a:pPr lvl="1"/>
            <a:r>
              <a:rPr lang="en-US" altLang="zh-CN" dirty="0"/>
              <a:t>Link</a:t>
            </a:r>
            <a:r>
              <a:rPr lang="zh-CN" altLang="en-US" dirty="0"/>
              <a:t> </a:t>
            </a:r>
            <a:r>
              <a:rPr lang="en-US" altLang="zh-CN" dirty="0"/>
              <a:t>Prediction</a:t>
            </a:r>
            <a:r>
              <a:rPr lang="zh-CN" altLang="en-US" dirty="0"/>
              <a:t> </a:t>
            </a:r>
            <a:r>
              <a:rPr lang="en-US" altLang="zh-CN" dirty="0"/>
              <a:t>Results</a:t>
            </a:r>
            <a:endParaRPr lang="en-HK" altLang="zh-CN" dirty="0"/>
          </a:p>
          <a:p>
            <a:pPr lvl="1"/>
            <a:r>
              <a:rPr lang="en-US" altLang="zh-CN" dirty="0"/>
              <a:t>Node</a:t>
            </a:r>
            <a:r>
              <a:rPr lang="zh-CN" altLang="en-US" dirty="0"/>
              <a:t> </a:t>
            </a:r>
            <a:r>
              <a:rPr lang="en-US" altLang="zh-CN" dirty="0"/>
              <a:t>Classification</a:t>
            </a:r>
            <a:r>
              <a:rPr lang="zh-CN" altLang="en-US" dirty="0"/>
              <a:t> </a:t>
            </a:r>
            <a:r>
              <a:rPr lang="en-US" altLang="zh-CN" dirty="0"/>
              <a:t>Analysis</a:t>
            </a:r>
          </a:p>
          <a:p>
            <a:r>
              <a:rPr lang="en-US" altLang="zh-CN" dirty="0"/>
              <a:t>Conclusions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4382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D2E9E5-C723-7441-A4DC-799E96B64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Introduction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9926C5-FF29-7A40-8775-31B8B54E66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09816"/>
            <a:ext cx="10515600" cy="4867147"/>
          </a:xfrm>
        </p:spPr>
        <p:txBody>
          <a:bodyPr/>
          <a:lstStyle/>
          <a:p>
            <a:r>
              <a:rPr lang="en-US" altLang="zh-CN" dirty="0"/>
              <a:t>Research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Development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COVID-19</a:t>
            </a:r>
            <a:r>
              <a:rPr lang="zh-CN" altLang="en-US" dirty="0"/>
              <a:t> </a:t>
            </a:r>
            <a:r>
              <a:rPr lang="en-HK" altLang="zh-CN" dirty="0"/>
              <a:t>A</a:t>
            </a:r>
            <a:r>
              <a:rPr lang="en-HK" dirty="0"/>
              <a:t>ntiviral </a:t>
            </a:r>
            <a:r>
              <a:rPr lang="en-US" altLang="zh-CN" dirty="0"/>
              <a:t>D</a:t>
            </a:r>
            <a:r>
              <a:rPr lang="en-HK" dirty="0"/>
              <a:t>rug</a:t>
            </a:r>
            <a:r>
              <a:rPr lang="en-US" altLang="zh-CN" dirty="0"/>
              <a:t>s</a:t>
            </a:r>
            <a:endParaRPr lang="en-HK" altLang="zh-CN" dirty="0"/>
          </a:p>
          <a:p>
            <a:pPr lvl="1"/>
            <a:r>
              <a:rPr lang="en-US" altLang="zh-CN" dirty="0"/>
              <a:t>RNA</a:t>
            </a:r>
            <a:r>
              <a:rPr lang="zh-CN" altLang="en-US" dirty="0"/>
              <a:t> </a:t>
            </a:r>
            <a:r>
              <a:rPr lang="en-US" altLang="zh-CN" dirty="0"/>
              <a:t>virus</a:t>
            </a:r>
            <a:r>
              <a:rPr lang="zh-CN" altLang="en-US" dirty="0"/>
              <a:t> </a:t>
            </a:r>
            <a:r>
              <a:rPr lang="en-US" altLang="zh-CN" dirty="0"/>
              <a:t>that</a:t>
            </a:r>
            <a:r>
              <a:rPr lang="zh-CN" altLang="en-US" dirty="0"/>
              <a:t> </a:t>
            </a:r>
            <a:r>
              <a:rPr lang="en-HK" altLang="zh-CN" dirty="0"/>
              <a:t>parasitizes in the host and replicates </a:t>
            </a:r>
            <a:r>
              <a:rPr lang="en-US" altLang="zh-CN" dirty="0"/>
              <a:t>itself.</a:t>
            </a:r>
          </a:p>
          <a:p>
            <a:pPr lvl="1"/>
            <a:r>
              <a:rPr lang="en-HK" altLang="zh-CN" dirty="0"/>
              <a:t>A</a:t>
            </a:r>
            <a:r>
              <a:rPr lang="en-HK" dirty="0"/>
              <a:t>ntiviral </a:t>
            </a:r>
            <a:r>
              <a:rPr lang="en-US" altLang="zh-CN" dirty="0"/>
              <a:t>D</a:t>
            </a:r>
            <a:r>
              <a:rPr lang="en-HK" dirty="0"/>
              <a:t>rug</a:t>
            </a:r>
            <a:r>
              <a:rPr lang="en-US" altLang="zh-CN" dirty="0"/>
              <a:t>s</a:t>
            </a:r>
            <a:r>
              <a:rPr lang="zh-CN" altLang="en-US" dirty="0"/>
              <a:t> </a:t>
            </a:r>
            <a:r>
              <a:rPr lang="en-US" dirty="0"/>
              <a:t>can target a certain link of virus replication.</a:t>
            </a:r>
          </a:p>
          <a:p>
            <a:pPr lvl="1"/>
            <a:r>
              <a:rPr lang="en-US" altLang="zh-CN" dirty="0"/>
              <a:t>Extensive</a:t>
            </a:r>
            <a:r>
              <a:rPr lang="zh-CN" altLang="en-US" dirty="0"/>
              <a:t> </a:t>
            </a:r>
            <a:r>
              <a:rPr lang="en-US" altLang="zh-CN" dirty="0"/>
              <a:t>biological</a:t>
            </a:r>
            <a:r>
              <a:rPr lang="zh-CN" altLang="en-US" dirty="0"/>
              <a:t> </a:t>
            </a:r>
            <a:r>
              <a:rPr lang="en-US" altLang="zh-CN" dirty="0"/>
              <a:t>experiments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needed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determine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virus</a:t>
            </a:r>
            <a:r>
              <a:rPr lang="zh-CN" altLang="en-US" dirty="0"/>
              <a:t> </a:t>
            </a:r>
            <a:r>
              <a:rPr lang="en-US" altLang="zh-CN" dirty="0"/>
              <a:t>suppression</a:t>
            </a:r>
            <a:r>
              <a:rPr lang="zh-CN" altLang="en-US" dirty="0"/>
              <a:t> </a:t>
            </a:r>
            <a:r>
              <a:rPr lang="en-US" altLang="zh-CN" dirty="0"/>
              <a:t>effects.</a:t>
            </a:r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B31368B-4866-D341-8F78-73D542E20D6C}"/>
              </a:ext>
            </a:extLst>
          </p:cNvPr>
          <p:cNvGrpSpPr/>
          <p:nvPr/>
        </p:nvGrpSpPr>
        <p:grpSpPr>
          <a:xfrm>
            <a:off x="737152" y="3354091"/>
            <a:ext cx="4492487" cy="3341319"/>
            <a:chOff x="7529196" y="3180948"/>
            <a:chExt cx="4492487" cy="3341319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00261FE-6C59-9042-A1F5-5437D72E5AA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836916" y="3180948"/>
              <a:ext cx="3884937" cy="2983510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A5EDC24-07F7-1E40-A552-D8C3A5112617}"/>
                </a:ext>
              </a:extLst>
            </p:cNvPr>
            <p:cNvSpPr txBox="1"/>
            <p:nvPr/>
          </p:nvSpPr>
          <p:spPr>
            <a:xfrm>
              <a:off x="7529196" y="6152935"/>
              <a:ext cx="44924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Figure</a:t>
              </a:r>
              <a:r>
                <a:rPr lang="zh-CN" altLang="en-US" dirty="0"/>
                <a:t> </a:t>
              </a:r>
              <a:r>
                <a:rPr lang="en-US" altLang="zh-CN" dirty="0"/>
                <a:t>1:</a:t>
              </a:r>
              <a:r>
                <a:rPr lang="zh-CN" altLang="en-US" dirty="0"/>
                <a:t> </a:t>
              </a:r>
              <a:r>
                <a:rPr lang="en-US" altLang="zh-CN" dirty="0"/>
                <a:t>Illustration</a:t>
              </a:r>
              <a:r>
                <a:rPr lang="zh-CN" altLang="en-US" dirty="0"/>
                <a:t> </a:t>
              </a:r>
              <a:r>
                <a:rPr lang="en-US" altLang="zh-CN" dirty="0"/>
                <a:t>of</a:t>
              </a:r>
              <a:r>
                <a:rPr lang="zh-CN" altLang="en-US" dirty="0"/>
                <a:t> </a:t>
              </a:r>
              <a:r>
                <a:rPr lang="en-US" altLang="zh-CN" dirty="0"/>
                <a:t>the</a:t>
              </a:r>
              <a:r>
                <a:rPr lang="zh-CN" altLang="en-US" dirty="0"/>
                <a:t> </a:t>
              </a:r>
              <a:r>
                <a:rPr lang="en-US" altLang="zh-CN" dirty="0"/>
                <a:t>SARS-CoV-2</a:t>
              </a:r>
              <a:r>
                <a:rPr lang="zh-CN" altLang="en-US" dirty="0"/>
                <a:t> </a:t>
              </a:r>
              <a:r>
                <a:rPr lang="en-US" altLang="zh-CN" dirty="0"/>
                <a:t>virion</a:t>
              </a:r>
              <a:endParaRPr lang="en-US" dirty="0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8184E99-7EC1-A943-853D-E265F5FD19C6}"/>
              </a:ext>
            </a:extLst>
          </p:cNvPr>
          <p:cNvGrpSpPr/>
          <p:nvPr/>
        </p:nvGrpSpPr>
        <p:grpSpPr>
          <a:xfrm>
            <a:off x="6304745" y="3441997"/>
            <a:ext cx="4252291" cy="974731"/>
            <a:chOff x="6790083" y="3617844"/>
            <a:chExt cx="4093265" cy="897385"/>
          </a:xfrm>
        </p:grpSpPr>
        <p:sp>
          <p:nvSpPr>
            <p:cNvPr id="9" name="Chevron 8">
              <a:extLst>
                <a:ext uri="{FF2B5EF4-FFF2-40B4-BE49-F238E27FC236}">
                  <a16:creationId xmlns:a16="http://schemas.microsoft.com/office/drawing/2014/main" id="{7C3A3508-BE03-BE49-A47C-A44F71820E10}"/>
                </a:ext>
              </a:extLst>
            </p:cNvPr>
            <p:cNvSpPr/>
            <p:nvPr/>
          </p:nvSpPr>
          <p:spPr>
            <a:xfrm>
              <a:off x="7565334" y="3617844"/>
              <a:ext cx="576470" cy="546652"/>
            </a:xfrm>
            <a:prstGeom prst="chevr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C9362E7-7BAF-0B42-90F3-F215C20DEF11}"/>
                </a:ext>
              </a:extLst>
            </p:cNvPr>
            <p:cNvSpPr txBox="1"/>
            <p:nvPr/>
          </p:nvSpPr>
          <p:spPr>
            <a:xfrm>
              <a:off x="6790083" y="3706504"/>
              <a:ext cx="6742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DNA</a:t>
              </a:r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BB7E298-B789-694A-9FB8-DF17F4093C01}"/>
                </a:ext>
              </a:extLst>
            </p:cNvPr>
            <p:cNvSpPr txBox="1"/>
            <p:nvPr/>
          </p:nvSpPr>
          <p:spPr>
            <a:xfrm>
              <a:off x="8316568" y="3706504"/>
              <a:ext cx="6742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RNA</a:t>
              </a:r>
              <a:endParaRPr lang="en-US" dirty="0"/>
            </a:p>
          </p:txBody>
        </p:sp>
        <p:sp>
          <p:nvSpPr>
            <p:cNvPr id="12" name="Chevron 11">
              <a:extLst>
                <a:ext uri="{FF2B5EF4-FFF2-40B4-BE49-F238E27FC236}">
                  <a16:creationId xmlns:a16="http://schemas.microsoft.com/office/drawing/2014/main" id="{077C2473-29C0-D848-A826-8D5449FED33E}"/>
                </a:ext>
              </a:extLst>
            </p:cNvPr>
            <p:cNvSpPr/>
            <p:nvPr/>
          </p:nvSpPr>
          <p:spPr>
            <a:xfrm>
              <a:off x="9012306" y="3638515"/>
              <a:ext cx="576470" cy="546652"/>
            </a:xfrm>
            <a:prstGeom prst="chevr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31C05D0-0FBE-8E48-9C3A-ACADB082D8CE}"/>
                </a:ext>
              </a:extLst>
            </p:cNvPr>
            <p:cNvSpPr txBox="1"/>
            <p:nvPr/>
          </p:nvSpPr>
          <p:spPr>
            <a:xfrm>
              <a:off x="9861274" y="3706504"/>
              <a:ext cx="10220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Protein</a:t>
              </a:r>
              <a:endParaRPr 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E4C50DA-52AF-5842-9867-CDABB599C0FD}"/>
                </a:ext>
              </a:extLst>
            </p:cNvPr>
            <p:cNvSpPr txBox="1"/>
            <p:nvPr/>
          </p:nvSpPr>
          <p:spPr>
            <a:xfrm>
              <a:off x="7233615" y="4236474"/>
              <a:ext cx="123990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/>
                <a:t>Transcription</a:t>
              </a:r>
              <a:endParaRPr lang="en-US" sz="12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A417CA4-C7DB-604C-9729-499E13D40121}"/>
                </a:ext>
              </a:extLst>
            </p:cNvPr>
            <p:cNvSpPr txBox="1"/>
            <p:nvPr/>
          </p:nvSpPr>
          <p:spPr>
            <a:xfrm>
              <a:off x="8837128" y="4238230"/>
              <a:ext cx="123990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/>
                <a:t>Translation</a:t>
              </a:r>
              <a:endParaRPr lang="en-US" sz="1200" dirty="0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B0A9B20D-19F8-7245-8DDB-C7BD0B22E6F4}"/>
              </a:ext>
            </a:extLst>
          </p:cNvPr>
          <p:cNvSpPr txBox="1"/>
          <p:nvPr/>
        </p:nvSpPr>
        <p:spPr>
          <a:xfrm>
            <a:off x="6442677" y="4425171"/>
            <a:ext cx="40680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Relation</a:t>
            </a:r>
            <a:r>
              <a:rPr lang="zh-CN" altLang="en-US" sz="1600" dirty="0"/>
              <a:t> </a:t>
            </a:r>
            <a:r>
              <a:rPr lang="en-US" altLang="zh-CN" sz="1600" dirty="0"/>
              <a:t>1:</a:t>
            </a:r>
            <a:r>
              <a:rPr lang="zh-CN" altLang="en-US" sz="1600" dirty="0"/>
              <a:t> </a:t>
            </a:r>
            <a:r>
              <a:rPr lang="en-HK" altLang="zh-CN" sz="1600" dirty="0"/>
              <a:t>genetic material</a:t>
            </a:r>
            <a:r>
              <a:rPr lang="zh-CN" altLang="en-US" sz="1600" dirty="0"/>
              <a:t> </a:t>
            </a:r>
            <a:r>
              <a:rPr lang="en-US" altLang="zh-CN" sz="1600" dirty="0"/>
              <a:t>and</a:t>
            </a:r>
            <a:r>
              <a:rPr lang="zh-CN" altLang="en-US" sz="1600" dirty="0"/>
              <a:t> </a:t>
            </a:r>
            <a:r>
              <a:rPr lang="en-US" altLang="zh-CN" sz="1600" dirty="0"/>
              <a:t>protein</a:t>
            </a:r>
            <a:endParaRPr lang="en-US" sz="1600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65E8341-D26B-804C-B19B-E23269FDEAF8}"/>
              </a:ext>
            </a:extLst>
          </p:cNvPr>
          <p:cNvGrpSpPr/>
          <p:nvPr/>
        </p:nvGrpSpPr>
        <p:grpSpPr>
          <a:xfrm>
            <a:off x="6449547" y="4994484"/>
            <a:ext cx="4803322" cy="1225663"/>
            <a:chOff x="6748414" y="5320809"/>
            <a:chExt cx="4803322" cy="1225663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CCE2E2F-0023-5A4C-9852-6F09E0532621}"/>
                </a:ext>
              </a:extLst>
            </p:cNvPr>
            <p:cNvSpPr txBox="1"/>
            <p:nvPr/>
          </p:nvSpPr>
          <p:spPr>
            <a:xfrm>
              <a:off x="6800021" y="5409469"/>
              <a:ext cx="16735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Antiviral</a:t>
              </a:r>
              <a:r>
                <a:rPr lang="zh-CN" altLang="en-US" dirty="0"/>
                <a:t> </a:t>
              </a:r>
              <a:r>
                <a:rPr lang="en-US" altLang="zh-CN" dirty="0"/>
                <a:t>Drug</a:t>
              </a:r>
              <a:endParaRPr lang="en-US" dirty="0"/>
            </a:p>
          </p:txBody>
        </p:sp>
        <p:sp>
          <p:nvSpPr>
            <p:cNvPr id="21" name="Chevron 20">
              <a:extLst>
                <a:ext uri="{FF2B5EF4-FFF2-40B4-BE49-F238E27FC236}">
                  <a16:creationId xmlns:a16="http://schemas.microsoft.com/office/drawing/2014/main" id="{E9CF4B0C-8FED-6A49-8C99-48F4A1DD9025}"/>
                </a:ext>
              </a:extLst>
            </p:cNvPr>
            <p:cNvSpPr/>
            <p:nvPr/>
          </p:nvSpPr>
          <p:spPr>
            <a:xfrm>
              <a:off x="8473522" y="5320809"/>
              <a:ext cx="576470" cy="546652"/>
            </a:xfrm>
            <a:prstGeom prst="chevron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9F1DD00-E8E3-B442-B0A3-87AC28593EC7}"/>
                </a:ext>
              </a:extLst>
            </p:cNvPr>
            <p:cNvSpPr txBox="1"/>
            <p:nvPr/>
          </p:nvSpPr>
          <p:spPr>
            <a:xfrm>
              <a:off x="9365145" y="5409469"/>
              <a:ext cx="16735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Virus</a:t>
              </a:r>
              <a:endParaRPr lang="en-US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D6DAB08-5A1C-374E-AD4B-B5A4E5F358A7}"/>
                </a:ext>
              </a:extLst>
            </p:cNvPr>
            <p:cNvSpPr txBox="1"/>
            <p:nvPr/>
          </p:nvSpPr>
          <p:spPr>
            <a:xfrm>
              <a:off x="8430038" y="5860419"/>
              <a:ext cx="123990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/>
                <a:t>Suppress</a:t>
              </a:r>
              <a:endParaRPr lang="en-US" sz="120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A1A39D3-34F6-7B4E-B81F-D8EF53E165B0}"/>
                </a:ext>
              </a:extLst>
            </p:cNvPr>
            <p:cNvSpPr txBox="1"/>
            <p:nvPr/>
          </p:nvSpPr>
          <p:spPr>
            <a:xfrm>
              <a:off x="6748414" y="6207918"/>
              <a:ext cx="480332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/>
                <a:t>Relation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2: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Certain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drugs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suppress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certain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virus</a:t>
              </a:r>
              <a:endParaRPr lang="en-US" sz="1600" dirty="0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963D7676-847D-AA45-BED1-45CDBF6F75B6}"/>
              </a:ext>
            </a:extLst>
          </p:cNvPr>
          <p:cNvSpPr txBox="1"/>
          <p:nvPr/>
        </p:nvSpPr>
        <p:spPr>
          <a:xfrm>
            <a:off x="5237529" y="6326078"/>
            <a:ext cx="62285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Figure</a:t>
            </a:r>
            <a:r>
              <a:rPr lang="zh-CN" altLang="en-US" dirty="0"/>
              <a:t> </a:t>
            </a:r>
            <a:r>
              <a:rPr lang="en-US" altLang="zh-CN" dirty="0"/>
              <a:t>2:</a:t>
            </a:r>
            <a:r>
              <a:rPr lang="zh-CN" altLang="en-US" dirty="0"/>
              <a:t> </a:t>
            </a:r>
            <a:r>
              <a:rPr lang="en-US" altLang="zh-CN" dirty="0"/>
              <a:t>Examples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relationships</a:t>
            </a:r>
            <a:r>
              <a:rPr lang="zh-CN" altLang="en-US" dirty="0"/>
              <a:t> </a:t>
            </a:r>
            <a:r>
              <a:rPr lang="en-US" altLang="zh-CN" dirty="0"/>
              <a:t>between</a:t>
            </a:r>
            <a:r>
              <a:rPr lang="zh-CN" altLang="en-US" dirty="0"/>
              <a:t> </a:t>
            </a:r>
            <a:r>
              <a:rPr lang="en-US" altLang="zh-CN" dirty="0"/>
              <a:t>biological</a:t>
            </a:r>
            <a:r>
              <a:rPr lang="zh-CN" altLang="en-US" dirty="0"/>
              <a:t> </a:t>
            </a:r>
            <a:r>
              <a:rPr lang="en-US" altLang="zh-CN" dirty="0"/>
              <a:t>entities.</a:t>
            </a:r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5747499-F312-184A-A36F-A245EB303857}"/>
              </a:ext>
            </a:extLst>
          </p:cNvPr>
          <p:cNvSpPr/>
          <p:nvPr/>
        </p:nvSpPr>
        <p:spPr>
          <a:xfrm>
            <a:off x="6123472" y="3338616"/>
            <a:ext cx="4274538" cy="10762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5F27D4D-C233-AB45-B003-1B90138E416A}"/>
              </a:ext>
            </a:extLst>
          </p:cNvPr>
          <p:cNvSpPr/>
          <p:nvPr/>
        </p:nvSpPr>
        <p:spPr>
          <a:xfrm>
            <a:off x="6123472" y="4797155"/>
            <a:ext cx="4274538" cy="10762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ular Callout 28">
            <a:extLst>
              <a:ext uri="{FF2B5EF4-FFF2-40B4-BE49-F238E27FC236}">
                <a16:creationId xmlns:a16="http://schemas.microsoft.com/office/drawing/2014/main" id="{02A1C730-7772-A841-9A5C-DBB1007458DD}"/>
              </a:ext>
            </a:extLst>
          </p:cNvPr>
          <p:cNvSpPr/>
          <p:nvPr/>
        </p:nvSpPr>
        <p:spPr>
          <a:xfrm>
            <a:off x="10514695" y="3758651"/>
            <a:ext cx="1634964" cy="644595"/>
          </a:xfrm>
          <a:prstGeom prst="wedgeRectCallout">
            <a:avLst>
              <a:gd name="adj1" fmla="val -40894"/>
              <a:gd name="adj2" fmla="val 67876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2437615-0458-4E43-B84B-97812E055E2C}"/>
                  </a:ext>
                </a:extLst>
              </p:cNvPr>
              <p:cNvSpPr txBox="1"/>
              <p:nvPr/>
            </p:nvSpPr>
            <p:spPr>
              <a:xfrm>
                <a:off x="10398010" y="3917676"/>
                <a:ext cx="190934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i="1" dirty="0" smtClean="0"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altLang="zh-CN" sz="14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altLang="zh-CN" sz="140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400" i="1" dirty="0" smtClean="0">
                                  <a:latin typeface="Cambria Math" panose="02040503050406030204" pitchFamily="18" charset="0"/>
                                </a:rPr>
                                <m:t>𝑉𝑖𝑟𝑢𝑠</m:t>
                              </m:r>
                            </m:e>
                          </m:d>
                          <m:r>
                            <a:rPr lang="en-US" altLang="zh-CN" sz="1400" b="0" i="1" dirty="0" smtClean="0">
                              <a:latin typeface="Cambria Math" panose="02040503050406030204" pitchFamily="18" charset="0"/>
                            </a:rPr>
                            <m:t>×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altLang="zh-CN" sz="1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400" b="0" i="1" dirty="0" smtClean="0">
                                  <a:latin typeface="Cambria Math" panose="02040503050406030204" pitchFamily="18" charset="0"/>
                                </a:rPr>
                                <m:t>𝐴𝑛𝑡𝑖𝑉</m:t>
                              </m:r>
                            </m:e>
                          </m:d>
                        </m:e>
                      </m:d>
                      <m:r>
                        <a:rPr lang="en-US" altLang="zh-CN" sz="1400" b="0" i="1" dirty="0" smtClean="0">
                          <a:latin typeface="Cambria Math" panose="02040503050406030204" pitchFamily="18" charset="0"/>
                        </a:rPr>
                        <m:t>?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2437615-0458-4E43-B84B-97812E055E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98010" y="3917676"/>
                <a:ext cx="1909341" cy="307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422131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B911E5-C3F7-6E42-AC5F-01A9229C3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Introduction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2D9685-8595-664D-9B00-84D64FA79DA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Machine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Learning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and</a:t>
                </a:r>
                <a:r>
                  <a:rPr lang="zh-CN" altLang="en-US" dirty="0"/>
                  <a:t> </a:t>
                </a:r>
                <a:r>
                  <a:rPr lang="en-HK" altLang="zh-CN" dirty="0"/>
                  <a:t>A</a:t>
                </a:r>
                <a:r>
                  <a:rPr lang="en-HK" dirty="0"/>
                  <a:t>ntiviral </a:t>
                </a:r>
                <a:r>
                  <a:rPr lang="en-US" altLang="zh-CN" dirty="0"/>
                  <a:t>D</a:t>
                </a:r>
                <a:r>
                  <a:rPr lang="en-HK" dirty="0"/>
                  <a:t>rug</a:t>
                </a:r>
                <a:r>
                  <a:rPr lang="en-US" altLang="zh-CN" dirty="0"/>
                  <a:t>s</a:t>
                </a:r>
                <a:r>
                  <a:rPr lang="zh-CN" altLang="en-US" dirty="0"/>
                  <a:t> </a:t>
                </a:r>
                <a:r>
                  <a:rPr lang="en-HK" altLang="zh-CN" dirty="0"/>
                  <a:t>Development</a:t>
                </a:r>
              </a:p>
              <a:p>
                <a:pPr lvl="1"/>
                <a:r>
                  <a:rPr lang="en-US" altLang="zh-CN" dirty="0"/>
                  <a:t>By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forming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a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Graph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(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zh-CN" altLang="en-US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/>
                  <a:t>)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representing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existing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knowledge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about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drugs,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protein,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and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antivirus,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we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can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use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a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machine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learning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model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to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predict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missing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links.</a:t>
                </a:r>
              </a:p>
              <a:p>
                <a:pPr lvl="1"/>
                <a:r>
                  <a:rPr lang="en-US" dirty="0"/>
                  <a:t>An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zh-CN" altLang="en-U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zh-CN" altLang="en-U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)</m:t>
                    </m:r>
                    <m:r>
                      <a:rPr lang="zh-CN" altLang="en-US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dirty="0"/>
                  <a:t>triple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can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represent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relationships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between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protein-protein,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protein-virus,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drug-virus,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protein-human,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etc.</a:t>
                </a:r>
              </a:p>
              <a:p>
                <a:r>
                  <a:rPr lang="en-US" altLang="zh-CN" dirty="0"/>
                  <a:t>Can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we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generalize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existing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knowledge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on</a:t>
                </a:r>
                <a:r>
                  <a:rPr lang="zh-CN" altLang="en-US" dirty="0"/>
                  <a:t> </a:t>
                </a:r>
                <a:r>
                  <a:rPr lang="en-US" altLang="zh-CN" b="1" i="1" dirty="0"/>
                  <a:t>new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virus?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2D9685-8595-664D-9B00-84D64FA79DA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65" t="-1823" r="-15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138391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0D30A1-49DC-B747-B6B7-E01489D7D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Introduction</a:t>
            </a:r>
            <a:endParaRPr lang="en-US" dirty="0"/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5A027FBF-A8EC-C449-9130-48BD29B8D23E}"/>
              </a:ext>
            </a:extLst>
          </p:cNvPr>
          <p:cNvGrpSpPr/>
          <p:nvPr/>
        </p:nvGrpSpPr>
        <p:grpSpPr>
          <a:xfrm>
            <a:off x="838200" y="2643891"/>
            <a:ext cx="8181453" cy="3998161"/>
            <a:chOff x="1376786" y="1697217"/>
            <a:chExt cx="8181453" cy="3998161"/>
          </a:xfrm>
        </p:grpSpPr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7D7CCDE0-6AEB-B547-974D-6C1C69D67DD0}"/>
                </a:ext>
              </a:extLst>
            </p:cNvPr>
            <p:cNvGrpSpPr/>
            <p:nvPr/>
          </p:nvGrpSpPr>
          <p:grpSpPr>
            <a:xfrm>
              <a:off x="1376786" y="1697217"/>
              <a:ext cx="7420081" cy="3998161"/>
              <a:chOff x="1376786" y="1697217"/>
              <a:chExt cx="7420081" cy="3998161"/>
            </a:xfrm>
          </p:grpSpPr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CAABB015-C6A7-D645-A055-B43FC4CC6E65}"/>
                  </a:ext>
                </a:extLst>
              </p:cNvPr>
              <p:cNvSpPr/>
              <p:nvPr/>
            </p:nvSpPr>
            <p:spPr>
              <a:xfrm>
                <a:off x="1595060" y="2648991"/>
                <a:ext cx="423746" cy="425919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A0658C16-717B-6048-BC54-4EB6A1A3739B}"/>
                  </a:ext>
                </a:extLst>
              </p:cNvPr>
              <p:cNvSpPr/>
              <p:nvPr/>
            </p:nvSpPr>
            <p:spPr>
              <a:xfrm>
                <a:off x="3196249" y="1895705"/>
                <a:ext cx="423746" cy="425919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48D091F6-C6A3-D349-A5A4-0C160ACBC474}"/>
                  </a:ext>
                </a:extLst>
              </p:cNvPr>
              <p:cNvSpPr/>
              <p:nvPr/>
            </p:nvSpPr>
            <p:spPr>
              <a:xfrm>
                <a:off x="1806933" y="4107677"/>
                <a:ext cx="423746" cy="425919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F0AC4241-5FAA-DD42-8B53-4C20C8F65EE9}"/>
                  </a:ext>
                </a:extLst>
              </p:cNvPr>
              <p:cNvSpPr/>
              <p:nvPr/>
            </p:nvSpPr>
            <p:spPr>
              <a:xfrm>
                <a:off x="2984376" y="3317470"/>
                <a:ext cx="423746" cy="425919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DBEE5399-294F-9140-A2FA-772D9FBE5EA4}"/>
                  </a:ext>
                </a:extLst>
              </p:cNvPr>
              <p:cNvSpPr/>
              <p:nvPr/>
            </p:nvSpPr>
            <p:spPr>
              <a:xfrm>
                <a:off x="4376855" y="3736680"/>
                <a:ext cx="423746" cy="425919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974D1A10-91CC-5649-AC00-B67C648C7D65}"/>
                  </a:ext>
                </a:extLst>
              </p:cNvPr>
              <p:cNvSpPr/>
              <p:nvPr/>
            </p:nvSpPr>
            <p:spPr>
              <a:xfrm>
                <a:off x="4296133" y="2644454"/>
                <a:ext cx="423746" cy="425919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75B52313-C2BB-C44C-B82B-5946E0EB1AB0}"/>
                  </a:ext>
                </a:extLst>
              </p:cNvPr>
              <p:cNvSpPr/>
              <p:nvPr/>
            </p:nvSpPr>
            <p:spPr>
              <a:xfrm>
                <a:off x="3408122" y="4869676"/>
                <a:ext cx="423746" cy="425919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E99553A8-60FB-A349-8436-4E0F534BF224}"/>
                  </a:ext>
                </a:extLst>
              </p:cNvPr>
              <p:cNvSpPr/>
              <p:nvPr/>
            </p:nvSpPr>
            <p:spPr>
              <a:xfrm>
                <a:off x="5235933" y="4869676"/>
                <a:ext cx="423746" cy="425919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5D4732CD-04FB-714A-92FC-712A5198F063}"/>
                  </a:ext>
                </a:extLst>
              </p:cNvPr>
              <p:cNvSpPr/>
              <p:nvPr/>
            </p:nvSpPr>
            <p:spPr>
              <a:xfrm>
                <a:off x="5811667" y="3203254"/>
                <a:ext cx="423746" cy="425919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F82C45AF-5082-8143-A8E7-2FD7B0229D47}"/>
                  </a:ext>
                </a:extLst>
              </p:cNvPr>
              <p:cNvSpPr/>
              <p:nvPr/>
            </p:nvSpPr>
            <p:spPr>
              <a:xfrm>
                <a:off x="5554298" y="1784194"/>
                <a:ext cx="423746" cy="425919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5C1BB43C-FA28-D249-927E-3E02792313D9}"/>
                  </a:ext>
                </a:extLst>
              </p:cNvPr>
              <p:cNvSpPr/>
              <p:nvPr/>
            </p:nvSpPr>
            <p:spPr>
              <a:xfrm>
                <a:off x="7063151" y="2075110"/>
                <a:ext cx="423746" cy="425919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61A6736D-B12B-B046-8DE4-0C1BB135AA8C}"/>
                  </a:ext>
                </a:extLst>
              </p:cNvPr>
              <p:cNvSpPr/>
              <p:nvPr/>
            </p:nvSpPr>
            <p:spPr>
              <a:xfrm>
                <a:off x="7088345" y="4622358"/>
                <a:ext cx="423746" cy="425919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527325D8-2D16-344A-812D-CD8146CFF75B}"/>
                  </a:ext>
                </a:extLst>
              </p:cNvPr>
              <p:cNvSpPr/>
              <p:nvPr/>
            </p:nvSpPr>
            <p:spPr>
              <a:xfrm>
                <a:off x="7486897" y="3334716"/>
                <a:ext cx="423746" cy="425919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E4AE3452-9AB7-E845-AE81-A2A809343733}"/>
                  </a:ext>
                </a:extLst>
              </p:cNvPr>
              <p:cNvCxnSpPr>
                <a:cxnSpLocks/>
                <a:stCxn id="4" idx="5"/>
                <a:endCxn id="8" idx="2"/>
              </p:cNvCxnSpPr>
              <p:nvPr/>
            </p:nvCxnSpPr>
            <p:spPr>
              <a:xfrm>
                <a:off x="1956750" y="3012536"/>
                <a:ext cx="1027626" cy="517894"/>
              </a:xfrm>
              <a:prstGeom prst="straightConnector1">
                <a:avLst/>
              </a:prstGeom>
              <a:ln w="12700"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3DB16C59-1B36-5C47-914C-1870C6B2D120}"/>
                  </a:ext>
                </a:extLst>
              </p:cNvPr>
              <p:cNvCxnSpPr>
                <a:cxnSpLocks/>
                <a:endCxn id="8" idx="0"/>
              </p:cNvCxnSpPr>
              <p:nvPr/>
            </p:nvCxnSpPr>
            <p:spPr>
              <a:xfrm flipH="1">
                <a:off x="3196249" y="2323603"/>
                <a:ext cx="218636" cy="993867"/>
              </a:xfrm>
              <a:prstGeom prst="straightConnector1">
                <a:avLst/>
              </a:prstGeom>
              <a:ln w="12700"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275135A2-9A30-594F-A5CF-ADE2222E3F0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408122" y="3629173"/>
                <a:ext cx="968733" cy="320466"/>
              </a:xfrm>
              <a:prstGeom prst="straightConnector1">
                <a:avLst/>
              </a:prstGeom>
              <a:ln w="12700"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DF61BB52-4DA0-1940-9C0D-C07CAEB8BFC1}"/>
                  </a:ext>
                </a:extLst>
              </p:cNvPr>
              <p:cNvCxnSpPr>
                <a:cxnSpLocks/>
                <a:stCxn id="9" idx="2"/>
              </p:cNvCxnSpPr>
              <p:nvPr/>
            </p:nvCxnSpPr>
            <p:spPr>
              <a:xfrm flipH="1">
                <a:off x="2230681" y="3949640"/>
                <a:ext cx="2146174" cy="352252"/>
              </a:xfrm>
              <a:prstGeom prst="straightConnector1">
                <a:avLst/>
              </a:prstGeom>
              <a:ln w="12700"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1C09A2BB-3E1B-E643-97D6-346F2B0F047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26983" y="3058523"/>
                <a:ext cx="138047" cy="1049154"/>
              </a:xfrm>
              <a:prstGeom prst="straightConnector1">
                <a:avLst/>
              </a:prstGeom>
              <a:ln w="12700"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CE4050C5-EF79-294B-9D57-9BA6243C72B1}"/>
                  </a:ext>
                </a:extLst>
              </p:cNvPr>
              <p:cNvCxnSpPr>
                <a:cxnSpLocks/>
                <a:stCxn id="5" idx="4"/>
                <a:endCxn id="7" idx="0"/>
              </p:cNvCxnSpPr>
              <p:nvPr/>
            </p:nvCxnSpPr>
            <p:spPr>
              <a:xfrm flipH="1">
                <a:off x="2018806" y="2321624"/>
                <a:ext cx="1389316" cy="1786053"/>
              </a:xfrm>
              <a:prstGeom prst="straightConnector1">
                <a:avLst/>
              </a:prstGeom>
              <a:ln w="12700"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182896CA-C8BB-7741-BA0F-E6580FD2FE9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619995" y="2210113"/>
                <a:ext cx="737282" cy="507603"/>
              </a:xfrm>
              <a:prstGeom prst="straightConnector1">
                <a:avLst/>
              </a:prstGeom>
              <a:ln w="12700"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Arrow Connector 34">
                <a:extLst>
                  <a:ext uri="{FF2B5EF4-FFF2-40B4-BE49-F238E27FC236}">
                    <a16:creationId xmlns:a16="http://schemas.microsoft.com/office/drawing/2014/main" id="{32133117-336D-A24A-8D58-35E57E7F86F5}"/>
                  </a:ext>
                </a:extLst>
              </p:cNvPr>
              <p:cNvCxnSpPr>
                <a:cxnSpLocks/>
                <a:stCxn id="10" idx="4"/>
              </p:cNvCxnSpPr>
              <p:nvPr/>
            </p:nvCxnSpPr>
            <p:spPr>
              <a:xfrm>
                <a:off x="4508006" y="3070373"/>
                <a:ext cx="86496" cy="690263"/>
              </a:xfrm>
              <a:prstGeom prst="straightConnector1">
                <a:avLst/>
              </a:prstGeom>
              <a:ln w="12700"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FCCCF163-1066-AC46-AFC8-536A84633B95}"/>
                  </a:ext>
                </a:extLst>
              </p:cNvPr>
              <p:cNvCxnSpPr>
                <a:cxnSpLocks/>
                <a:endCxn id="11" idx="7"/>
              </p:cNvCxnSpPr>
              <p:nvPr/>
            </p:nvCxnSpPr>
            <p:spPr>
              <a:xfrm flipH="1">
                <a:off x="3769812" y="4125766"/>
                <a:ext cx="759970" cy="806284"/>
              </a:xfrm>
              <a:prstGeom prst="straightConnector1">
                <a:avLst/>
              </a:prstGeom>
              <a:ln w="12700"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C3C4B682-42E1-494D-BC8F-682A5628941C}"/>
                  </a:ext>
                </a:extLst>
              </p:cNvPr>
              <p:cNvCxnSpPr>
                <a:cxnSpLocks/>
                <a:stCxn id="9" idx="5"/>
                <a:endCxn id="12" idx="1"/>
              </p:cNvCxnSpPr>
              <p:nvPr/>
            </p:nvCxnSpPr>
            <p:spPr>
              <a:xfrm>
                <a:off x="4738545" y="4100225"/>
                <a:ext cx="559444" cy="831825"/>
              </a:xfrm>
              <a:prstGeom prst="straightConnector1">
                <a:avLst/>
              </a:prstGeom>
              <a:ln w="12700"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973D34A6-BCC7-A841-829A-6CF5721EC6BD}"/>
                  </a:ext>
                </a:extLst>
              </p:cNvPr>
              <p:cNvCxnSpPr>
                <a:cxnSpLocks/>
                <a:stCxn id="13" idx="2"/>
              </p:cNvCxnSpPr>
              <p:nvPr/>
            </p:nvCxnSpPr>
            <p:spPr>
              <a:xfrm flipH="1" flipV="1">
                <a:off x="4719879" y="2967229"/>
                <a:ext cx="1091788" cy="448985"/>
              </a:xfrm>
              <a:prstGeom prst="straightConnector1">
                <a:avLst/>
              </a:prstGeom>
              <a:ln w="12700"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Arrow Connector 44">
                <a:extLst>
                  <a:ext uri="{FF2B5EF4-FFF2-40B4-BE49-F238E27FC236}">
                    <a16:creationId xmlns:a16="http://schemas.microsoft.com/office/drawing/2014/main" id="{54159FA8-78AF-4B41-86B9-7C22B2BBF82E}"/>
                  </a:ext>
                </a:extLst>
              </p:cNvPr>
              <p:cNvCxnSpPr>
                <a:cxnSpLocks/>
                <a:stCxn id="14" idx="4"/>
                <a:endCxn id="13" idx="0"/>
              </p:cNvCxnSpPr>
              <p:nvPr/>
            </p:nvCxnSpPr>
            <p:spPr>
              <a:xfrm>
                <a:off x="5766171" y="2210113"/>
                <a:ext cx="257369" cy="993141"/>
              </a:xfrm>
              <a:prstGeom prst="straightConnector1">
                <a:avLst/>
              </a:prstGeom>
              <a:ln w="12700"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433CDC9A-D462-AD48-BCF4-9A92E0FA22A9}"/>
                  </a:ext>
                </a:extLst>
              </p:cNvPr>
              <p:cNvCxnSpPr>
                <a:cxnSpLocks/>
                <a:stCxn id="15" idx="3"/>
                <a:endCxn id="13" idx="7"/>
              </p:cNvCxnSpPr>
              <p:nvPr/>
            </p:nvCxnSpPr>
            <p:spPr>
              <a:xfrm flipH="1">
                <a:off x="6173357" y="2438655"/>
                <a:ext cx="951850" cy="826973"/>
              </a:xfrm>
              <a:prstGeom prst="straightConnector1">
                <a:avLst/>
              </a:prstGeom>
              <a:ln w="12700"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Arrow Connector 50">
                <a:extLst>
                  <a:ext uri="{FF2B5EF4-FFF2-40B4-BE49-F238E27FC236}">
                    <a16:creationId xmlns:a16="http://schemas.microsoft.com/office/drawing/2014/main" id="{F8923D29-E38B-7547-87C5-6E62121054BC}"/>
                  </a:ext>
                </a:extLst>
              </p:cNvPr>
              <p:cNvCxnSpPr>
                <a:cxnSpLocks/>
                <a:stCxn id="17" idx="2"/>
              </p:cNvCxnSpPr>
              <p:nvPr/>
            </p:nvCxnSpPr>
            <p:spPr>
              <a:xfrm flipH="1" flipV="1">
                <a:off x="6235413" y="3493672"/>
                <a:ext cx="1251484" cy="54004"/>
              </a:xfrm>
              <a:prstGeom prst="straightConnector1">
                <a:avLst/>
              </a:prstGeom>
              <a:ln w="12700"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Arrow Connector 53">
                <a:extLst>
                  <a:ext uri="{FF2B5EF4-FFF2-40B4-BE49-F238E27FC236}">
                    <a16:creationId xmlns:a16="http://schemas.microsoft.com/office/drawing/2014/main" id="{77247BFF-BF8C-F44C-978C-99AE3BB45B10}"/>
                  </a:ext>
                </a:extLst>
              </p:cNvPr>
              <p:cNvCxnSpPr>
                <a:cxnSpLocks/>
                <a:stCxn id="16" idx="1"/>
              </p:cNvCxnSpPr>
              <p:nvPr/>
            </p:nvCxnSpPr>
            <p:spPr>
              <a:xfrm flipH="1" flipV="1">
                <a:off x="6094419" y="3627154"/>
                <a:ext cx="1055982" cy="1057578"/>
              </a:xfrm>
              <a:prstGeom prst="straightConnector1">
                <a:avLst/>
              </a:prstGeom>
              <a:ln w="12700"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BB230A33-3C31-0F4D-9C44-2A4957599C43}"/>
                  </a:ext>
                </a:extLst>
              </p:cNvPr>
              <p:cNvSpPr txBox="1"/>
              <p:nvPr/>
            </p:nvSpPr>
            <p:spPr>
              <a:xfrm>
                <a:off x="5594020" y="3635517"/>
                <a:ext cx="51646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/>
                  <a:t>HIV</a:t>
                </a:r>
                <a:endParaRPr lang="en-US" sz="1400" dirty="0"/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9D73323D-DDAF-7945-A1E4-C51269E0971F}"/>
                  </a:ext>
                </a:extLst>
              </p:cNvPr>
              <p:cNvSpPr txBox="1"/>
              <p:nvPr/>
            </p:nvSpPr>
            <p:spPr>
              <a:xfrm>
                <a:off x="7063151" y="5046258"/>
                <a:ext cx="93784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/>
                  <a:t>Lopinavir</a:t>
                </a:r>
                <a:endParaRPr lang="en-US" sz="1400" dirty="0"/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BC77915C-A7B7-5340-A3B8-6475E1138D14}"/>
                  </a:ext>
                </a:extLst>
              </p:cNvPr>
              <p:cNvSpPr txBox="1"/>
              <p:nvPr/>
            </p:nvSpPr>
            <p:spPr>
              <a:xfrm>
                <a:off x="7532075" y="3848166"/>
                <a:ext cx="126479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/>
                  <a:t>Dolutegravir</a:t>
                </a:r>
                <a:endParaRPr lang="en-US" sz="1400" dirty="0"/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96EE3D0B-E15C-E04B-AA74-22D520A0FD36}"/>
                  </a:ext>
                </a:extLst>
              </p:cNvPr>
              <p:cNvSpPr txBox="1"/>
              <p:nvPr/>
            </p:nvSpPr>
            <p:spPr>
              <a:xfrm>
                <a:off x="7069832" y="2552794"/>
                <a:ext cx="126479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err="1"/>
                  <a:t>Indianavir</a:t>
                </a:r>
                <a:endParaRPr lang="en-US" sz="1400" dirty="0"/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D7184282-1E7F-344C-A1F9-E6389631FEF3}"/>
                  </a:ext>
                </a:extLst>
              </p:cNvPr>
              <p:cNvSpPr txBox="1"/>
              <p:nvPr/>
            </p:nvSpPr>
            <p:spPr>
              <a:xfrm>
                <a:off x="6052359" y="1697217"/>
                <a:ext cx="126479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/>
                  <a:t>Ritonavir</a:t>
                </a:r>
                <a:endParaRPr lang="en-US" sz="1400" dirty="0"/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25587BD4-B294-CC40-9C56-CC7DFDB6F186}"/>
                  </a:ext>
                </a:extLst>
              </p:cNvPr>
              <p:cNvSpPr txBox="1"/>
              <p:nvPr/>
            </p:nvSpPr>
            <p:spPr>
              <a:xfrm>
                <a:off x="5594020" y="2407063"/>
                <a:ext cx="668103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100" dirty="0"/>
                  <a:t>Effect</a:t>
                </a:r>
                <a:endParaRPr lang="en-US" sz="1100" dirty="0"/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1DA8D1A-B716-0243-A90B-3EFDA884A65E}"/>
                  </a:ext>
                </a:extLst>
              </p:cNvPr>
              <p:cNvSpPr txBox="1"/>
              <p:nvPr/>
            </p:nvSpPr>
            <p:spPr>
              <a:xfrm>
                <a:off x="6466728" y="2661340"/>
                <a:ext cx="668103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100" dirty="0"/>
                  <a:t>Effect</a:t>
                </a:r>
                <a:endParaRPr lang="en-US" sz="1100" dirty="0"/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77D2B062-D9A5-AC41-8212-FB4138B98A4E}"/>
                  </a:ext>
                </a:extLst>
              </p:cNvPr>
              <p:cNvSpPr txBox="1"/>
              <p:nvPr/>
            </p:nvSpPr>
            <p:spPr>
              <a:xfrm>
                <a:off x="6673135" y="3474861"/>
                <a:ext cx="668103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100" dirty="0"/>
                  <a:t>Effect</a:t>
                </a:r>
                <a:endParaRPr lang="en-US" sz="1100" dirty="0"/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C8DD4999-F6F2-3B40-9A40-74BBB84B8946}"/>
                  </a:ext>
                </a:extLst>
              </p:cNvPr>
              <p:cNvSpPr txBox="1"/>
              <p:nvPr/>
            </p:nvSpPr>
            <p:spPr>
              <a:xfrm>
                <a:off x="6441160" y="4173843"/>
                <a:ext cx="668103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100" dirty="0"/>
                  <a:t>Effect</a:t>
                </a:r>
                <a:endParaRPr lang="en-US" sz="1100" dirty="0"/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70A73040-A8C6-CC4D-99EB-A14D428D2397}"/>
                  </a:ext>
                </a:extLst>
              </p:cNvPr>
              <p:cNvSpPr txBox="1"/>
              <p:nvPr/>
            </p:nvSpPr>
            <p:spPr>
              <a:xfrm>
                <a:off x="4971924" y="2951262"/>
                <a:ext cx="668103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100" dirty="0"/>
                  <a:t>Produce</a:t>
                </a:r>
                <a:endParaRPr lang="en-US" sz="1100" dirty="0"/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78AAC0C4-6541-DB45-8160-5C7D74C839E4}"/>
                  </a:ext>
                </a:extLst>
              </p:cNvPr>
              <p:cNvSpPr txBox="1"/>
              <p:nvPr/>
            </p:nvSpPr>
            <p:spPr>
              <a:xfrm>
                <a:off x="4210340" y="3264070"/>
                <a:ext cx="668103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100" dirty="0"/>
                  <a:t>Binding</a:t>
                </a:r>
                <a:endParaRPr lang="en-US" sz="1100" dirty="0"/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E63349EF-B540-D348-AD9D-7C848B4A410D}"/>
                  </a:ext>
                </a:extLst>
              </p:cNvPr>
              <p:cNvSpPr txBox="1"/>
              <p:nvPr/>
            </p:nvSpPr>
            <p:spPr>
              <a:xfrm>
                <a:off x="3839903" y="4465307"/>
                <a:ext cx="879976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100" dirty="0"/>
                  <a:t>Interaction</a:t>
                </a:r>
                <a:endParaRPr lang="en-US" sz="1100" dirty="0"/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467411CB-FE4A-F145-A8D0-6B1AAE42A21F}"/>
                  </a:ext>
                </a:extLst>
              </p:cNvPr>
              <p:cNvSpPr txBox="1"/>
              <p:nvPr/>
            </p:nvSpPr>
            <p:spPr>
              <a:xfrm>
                <a:off x="4688357" y="4362171"/>
                <a:ext cx="879976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100" dirty="0"/>
                  <a:t>Interaction</a:t>
                </a:r>
                <a:endParaRPr lang="en-US" sz="1100" dirty="0"/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429201BB-9462-2149-B4FD-A899792275B6}"/>
                  </a:ext>
                </a:extLst>
              </p:cNvPr>
              <p:cNvSpPr txBox="1"/>
              <p:nvPr/>
            </p:nvSpPr>
            <p:spPr>
              <a:xfrm>
                <a:off x="2883521" y="4128713"/>
                <a:ext cx="879976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100" dirty="0"/>
                  <a:t>Interaction</a:t>
                </a:r>
                <a:endParaRPr lang="en-US" sz="1100" dirty="0"/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87EED976-18B2-2E4E-8D3D-2A09610470A4}"/>
                  </a:ext>
                </a:extLst>
              </p:cNvPr>
              <p:cNvSpPr txBox="1"/>
              <p:nvPr/>
            </p:nvSpPr>
            <p:spPr>
              <a:xfrm>
                <a:off x="1409742" y="3576417"/>
                <a:ext cx="879976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100" dirty="0"/>
                  <a:t>Interaction</a:t>
                </a:r>
                <a:endParaRPr lang="en-US" sz="1100" dirty="0"/>
              </a:p>
            </p:txBody>
          </p: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3FD22CAB-1DAA-5243-8F94-1A40CDA90088}"/>
                  </a:ext>
                </a:extLst>
              </p:cNvPr>
              <p:cNvSpPr txBox="1"/>
              <p:nvPr/>
            </p:nvSpPr>
            <p:spPr>
              <a:xfrm>
                <a:off x="2096181" y="3677512"/>
                <a:ext cx="879976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100" dirty="0"/>
                  <a:t>Interaction</a:t>
                </a:r>
                <a:endParaRPr lang="en-US" sz="1100" dirty="0"/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4968A215-AB00-944D-A74B-2520C71B61A7}"/>
                  </a:ext>
                </a:extLst>
              </p:cNvPr>
              <p:cNvSpPr txBox="1"/>
              <p:nvPr/>
            </p:nvSpPr>
            <p:spPr>
              <a:xfrm>
                <a:off x="1892527" y="3025813"/>
                <a:ext cx="879976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100" dirty="0" err="1"/>
                  <a:t>Belong_to</a:t>
                </a:r>
                <a:endParaRPr lang="en-US" sz="1100" dirty="0"/>
              </a:p>
            </p:txBody>
          </p: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F4B45D65-F261-B543-87D0-13D2CA92922B}"/>
                  </a:ext>
                </a:extLst>
              </p:cNvPr>
              <p:cNvSpPr txBox="1"/>
              <p:nvPr/>
            </p:nvSpPr>
            <p:spPr>
              <a:xfrm>
                <a:off x="3484593" y="3533786"/>
                <a:ext cx="879976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100" dirty="0" err="1"/>
                  <a:t>Belong_to</a:t>
                </a:r>
                <a:endParaRPr lang="en-US" sz="1100" dirty="0"/>
              </a:p>
            </p:txBody>
          </p: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3FBA7AA7-C078-6A47-9576-01DC40ED281C}"/>
                  </a:ext>
                </a:extLst>
              </p:cNvPr>
              <p:cNvSpPr txBox="1"/>
              <p:nvPr/>
            </p:nvSpPr>
            <p:spPr>
              <a:xfrm>
                <a:off x="3164086" y="2847485"/>
                <a:ext cx="879976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100" dirty="0" err="1"/>
                  <a:t>Belong_to</a:t>
                </a:r>
                <a:endParaRPr lang="en-US" sz="1100" dirty="0"/>
              </a:p>
            </p:txBody>
          </p: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4C840B9F-911D-8147-939D-10EA5E9DC451}"/>
                  </a:ext>
                </a:extLst>
              </p:cNvPr>
              <p:cNvSpPr txBox="1"/>
              <p:nvPr/>
            </p:nvSpPr>
            <p:spPr>
              <a:xfrm>
                <a:off x="5128345" y="5387601"/>
                <a:ext cx="126479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/>
                  <a:t>HEMA</a:t>
                </a:r>
                <a:endParaRPr lang="en-US" sz="1400" dirty="0"/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57FDCDF7-E85B-8A49-9521-1D6CBC7304B6}"/>
                  </a:ext>
                </a:extLst>
              </p:cNvPr>
              <p:cNvSpPr txBox="1"/>
              <p:nvPr/>
            </p:nvSpPr>
            <p:spPr>
              <a:xfrm>
                <a:off x="3296156" y="5345945"/>
                <a:ext cx="126479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/>
                  <a:t>PB2</a:t>
                </a:r>
                <a:endParaRPr lang="en-US" sz="1400" dirty="0"/>
              </a:p>
            </p:txBody>
          </p: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2B0347E6-40BB-D343-9D3D-BE80099F7838}"/>
                  </a:ext>
                </a:extLst>
              </p:cNvPr>
              <p:cNvSpPr txBox="1"/>
              <p:nvPr/>
            </p:nvSpPr>
            <p:spPr>
              <a:xfrm>
                <a:off x="4758886" y="3930835"/>
                <a:ext cx="126479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/>
                  <a:t>DJB11</a:t>
                </a:r>
                <a:endParaRPr lang="en-US" sz="1400" dirty="0"/>
              </a:p>
            </p:txBody>
          </p: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7698DA49-DDE0-CD4C-98D5-E93BF4FA82FE}"/>
                  </a:ext>
                </a:extLst>
              </p:cNvPr>
              <p:cNvSpPr txBox="1"/>
              <p:nvPr/>
            </p:nvSpPr>
            <p:spPr>
              <a:xfrm>
                <a:off x="1771200" y="4548262"/>
                <a:ext cx="126479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/>
                  <a:t>ENV</a:t>
                </a:r>
                <a:endParaRPr lang="en-US" sz="1400" dirty="0"/>
              </a:p>
            </p:txBody>
          </p: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F91AC66-5590-D74B-89C7-6C433257E9BE}"/>
                  </a:ext>
                </a:extLst>
              </p:cNvPr>
              <p:cNvSpPr txBox="1"/>
              <p:nvPr/>
            </p:nvSpPr>
            <p:spPr>
              <a:xfrm>
                <a:off x="4339528" y="2362530"/>
                <a:ext cx="126479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/>
                  <a:t>NP</a:t>
                </a:r>
                <a:endParaRPr lang="en-US" sz="1400" dirty="0"/>
              </a:p>
            </p:txBody>
          </p:sp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057D1FB9-05BC-8D44-A924-EF8099CCF0E5}"/>
                  </a:ext>
                </a:extLst>
              </p:cNvPr>
              <p:cNvSpPr txBox="1"/>
              <p:nvPr/>
            </p:nvSpPr>
            <p:spPr>
              <a:xfrm>
                <a:off x="3577944" y="1744395"/>
                <a:ext cx="126479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/>
                  <a:t>ITA4</a:t>
                </a:r>
                <a:endParaRPr lang="en-US" sz="1400" dirty="0"/>
              </a:p>
            </p:txBody>
          </p: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C7D651FF-5329-3B43-A861-472FBEB9BC21}"/>
                  </a:ext>
                </a:extLst>
              </p:cNvPr>
              <p:cNvSpPr txBox="1"/>
              <p:nvPr/>
            </p:nvSpPr>
            <p:spPr>
              <a:xfrm>
                <a:off x="1376786" y="2348288"/>
                <a:ext cx="126479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/>
                  <a:t>TOR1A</a:t>
                </a:r>
                <a:endParaRPr lang="en-US" sz="1400" dirty="0"/>
              </a:p>
            </p:txBody>
          </p:sp>
        </p:grp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8339E9B1-431C-A34A-91FA-B1E4D6E3FDC4}"/>
                </a:ext>
              </a:extLst>
            </p:cNvPr>
            <p:cNvSpPr/>
            <p:nvPr/>
          </p:nvSpPr>
          <p:spPr>
            <a:xfrm>
              <a:off x="8043334" y="1839212"/>
              <a:ext cx="241051" cy="242287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46B64ECA-E5D7-FC45-8463-A98DBB80AEEF}"/>
                </a:ext>
              </a:extLst>
            </p:cNvPr>
            <p:cNvSpPr/>
            <p:nvPr/>
          </p:nvSpPr>
          <p:spPr>
            <a:xfrm>
              <a:off x="8043334" y="2221627"/>
              <a:ext cx="241051" cy="242287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4BE23238-4C15-0D48-BE5C-4BDCC0516177}"/>
                </a:ext>
              </a:extLst>
            </p:cNvPr>
            <p:cNvSpPr/>
            <p:nvPr/>
          </p:nvSpPr>
          <p:spPr>
            <a:xfrm>
              <a:off x="8043333" y="2609854"/>
              <a:ext cx="241051" cy="242287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BFCAFABA-1737-584D-9FC4-AD82998028EA}"/>
                </a:ext>
              </a:extLst>
            </p:cNvPr>
            <p:cNvSpPr/>
            <p:nvPr/>
          </p:nvSpPr>
          <p:spPr>
            <a:xfrm>
              <a:off x="8043332" y="2986723"/>
              <a:ext cx="241051" cy="24228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18CB3201-FF6C-194A-8212-F8D376F9DB5A}"/>
                </a:ext>
              </a:extLst>
            </p:cNvPr>
            <p:cNvSpPr/>
            <p:nvPr/>
          </p:nvSpPr>
          <p:spPr>
            <a:xfrm>
              <a:off x="8052396" y="3372528"/>
              <a:ext cx="241051" cy="242287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D6909FF6-91C5-8344-A39C-10F062E9F12B}"/>
                </a:ext>
              </a:extLst>
            </p:cNvPr>
            <p:cNvSpPr txBox="1"/>
            <p:nvPr/>
          </p:nvSpPr>
          <p:spPr>
            <a:xfrm>
              <a:off x="8293447" y="1799187"/>
              <a:ext cx="126479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/>
                <a:t>Host</a:t>
              </a:r>
              <a:r>
                <a:rPr lang="zh-CN" altLang="en-US" sz="1400" dirty="0"/>
                <a:t> </a:t>
              </a:r>
              <a:r>
                <a:rPr lang="en-US" altLang="zh-CN" sz="1400" dirty="0"/>
                <a:t>Protein</a:t>
              </a:r>
              <a:endParaRPr lang="en-US" sz="1400" dirty="0"/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91ACDB5D-88FC-C748-92C7-33D385A90CCD}"/>
                </a:ext>
              </a:extLst>
            </p:cNvPr>
            <p:cNvSpPr txBox="1"/>
            <p:nvPr/>
          </p:nvSpPr>
          <p:spPr>
            <a:xfrm>
              <a:off x="8293447" y="2167735"/>
              <a:ext cx="126479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/>
                <a:t>Virus</a:t>
              </a:r>
              <a:endParaRPr lang="en-US" sz="1400" dirty="0"/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02B1948C-2252-6042-B64B-F7496A32B850}"/>
                </a:ext>
              </a:extLst>
            </p:cNvPr>
            <p:cNvSpPr txBox="1"/>
            <p:nvPr/>
          </p:nvSpPr>
          <p:spPr>
            <a:xfrm>
              <a:off x="8293447" y="2563947"/>
              <a:ext cx="126479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/>
                <a:t>Host</a:t>
              </a:r>
              <a:endParaRPr lang="en-US" sz="1400" dirty="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A1220676-D274-C54F-B82E-7E102C11641D}"/>
                </a:ext>
              </a:extLst>
            </p:cNvPr>
            <p:cNvSpPr txBox="1"/>
            <p:nvPr/>
          </p:nvSpPr>
          <p:spPr>
            <a:xfrm>
              <a:off x="8293447" y="2951262"/>
              <a:ext cx="126479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/>
                <a:t>Virus</a:t>
              </a:r>
              <a:r>
                <a:rPr lang="zh-CN" altLang="en-US" sz="1400" dirty="0"/>
                <a:t> </a:t>
              </a:r>
              <a:r>
                <a:rPr lang="en-US" altLang="zh-CN" sz="1400" dirty="0"/>
                <a:t>Protein</a:t>
              </a:r>
              <a:endParaRPr lang="en-US" sz="1400" dirty="0"/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792D1420-4120-6C4E-8F47-3C5D263EAF21}"/>
                </a:ext>
              </a:extLst>
            </p:cNvPr>
            <p:cNvSpPr txBox="1"/>
            <p:nvPr/>
          </p:nvSpPr>
          <p:spPr>
            <a:xfrm>
              <a:off x="8293447" y="3338893"/>
              <a:ext cx="126479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/>
                <a:t>Drug</a:t>
              </a:r>
              <a:endParaRPr lang="en-US" sz="1400" dirty="0"/>
            </a:p>
          </p:txBody>
        </p:sp>
      </p:grpSp>
      <p:sp>
        <p:nvSpPr>
          <p:cNvPr id="96" name="Content Placeholder 2">
            <a:extLst>
              <a:ext uri="{FF2B5EF4-FFF2-40B4-BE49-F238E27FC236}">
                <a16:creationId xmlns:a16="http://schemas.microsoft.com/office/drawing/2014/main" id="{39F3D8B7-12BE-A149-9B01-8CAAEA4AB3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1156" y="1333636"/>
            <a:ext cx="10515600" cy="4867147"/>
          </a:xfrm>
        </p:spPr>
        <p:txBody>
          <a:bodyPr/>
          <a:lstStyle/>
          <a:p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real</a:t>
            </a:r>
            <a:r>
              <a:rPr lang="zh-CN" altLang="en-US" dirty="0"/>
              <a:t> </a:t>
            </a:r>
            <a:r>
              <a:rPr lang="en-US" altLang="zh-CN" dirty="0"/>
              <a:t>example</a:t>
            </a:r>
            <a:r>
              <a:rPr lang="zh-CN" altLang="en-US" dirty="0"/>
              <a:t> </a:t>
            </a:r>
            <a:r>
              <a:rPr lang="en-US" altLang="zh-CN" dirty="0"/>
              <a:t>regarding</a:t>
            </a:r>
            <a:r>
              <a:rPr lang="zh-CN" altLang="en-US" dirty="0"/>
              <a:t> </a:t>
            </a:r>
            <a:r>
              <a:rPr lang="en-US" altLang="zh-CN" dirty="0"/>
              <a:t>HIV.</a:t>
            </a:r>
            <a:r>
              <a:rPr lang="zh-CN" altLang="en-US" dirty="0"/>
              <a:t> </a:t>
            </a:r>
            <a:endParaRPr lang="en-HK" altLang="zh-CN" dirty="0"/>
          </a:p>
          <a:p>
            <a:pPr lvl="1"/>
            <a:r>
              <a:rPr lang="en-US" altLang="zh-CN" dirty="0"/>
              <a:t>Investigate</a:t>
            </a:r>
            <a:r>
              <a:rPr lang="zh-CN" altLang="en-US" dirty="0"/>
              <a:t> </a:t>
            </a:r>
            <a:r>
              <a:rPr lang="en-US" altLang="zh-CN" dirty="0"/>
              <a:t>Drug-Virus,</a:t>
            </a:r>
            <a:r>
              <a:rPr lang="zh-CN" altLang="en-US" dirty="0"/>
              <a:t> </a:t>
            </a:r>
            <a:r>
              <a:rPr lang="en-US" altLang="zh-CN" dirty="0"/>
              <a:t>Protein-human/virus.</a:t>
            </a:r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234A2262-1FA6-F746-8A1A-3D42DF955AFF}"/>
              </a:ext>
            </a:extLst>
          </p:cNvPr>
          <p:cNvGrpSpPr/>
          <p:nvPr/>
        </p:nvGrpSpPr>
        <p:grpSpPr>
          <a:xfrm>
            <a:off x="9145038" y="3089618"/>
            <a:ext cx="3122966" cy="1329268"/>
            <a:chOff x="9350881" y="3556529"/>
            <a:chExt cx="3122966" cy="1329268"/>
          </a:xfrm>
        </p:grpSpPr>
        <p:sp>
          <p:nvSpPr>
            <p:cNvPr id="97" name="Rectangular Callout 96">
              <a:extLst>
                <a:ext uri="{FF2B5EF4-FFF2-40B4-BE49-F238E27FC236}">
                  <a16:creationId xmlns:a16="http://schemas.microsoft.com/office/drawing/2014/main" id="{84CF0A00-6ED4-9A42-A928-B133DE722E53}"/>
                </a:ext>
              </a:extLst>
            </p:cNvPr>
            <p:cNvSpPr/>
            <p:nvPr/>
          </p:nvSpPr>
          <p:spPr>
            <a:xfrm>
              <a:off x="9350881" y="3556529"/>
              <a:ext cx="2910016" cy="1329268"/>
            </a:xfrm>
            <a:prstGeom prst="wedgeRectCallout">
              <a:avLst>
                <a:gd name="adj1" fmla="val -40894"/>
                <a:gd name="adj2" fmla="val 67876"/>
              </a:avLst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94CEB603-CBAB-AC45-8017-C5E7F6761417}"/>
                </a:ext>
              </a:extLst>
            </p:cNvPr>
            <p:cNvSpPr txBox="1"/>
            <p:nvPr/>
          </p:nvSpPr>
          <p:spPr>
            <a:xfrm>
              <a:off x="9426521" y="3645627"/>
              <a:ext cx="304732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Do</a:t>
              </a:r>
              <a:r>
                <a:rPr lang="zh-CN" altLang="en-US" dirty="0"/>
                <a:t> </a:t>
              </a:r>
              <a:r>
                <a:rPr lang="en-US" altLang="zh-CN" dirty="0"/>
                <a:t>drugs</a:t>
              </a:r>
              <a:r>
                <a:rPr lang="zh-CN" altLang="en-US" dirty="0"/>
                <a:t> </a:t>
              </a:r>
              <a:r>
                <a:rPr lang="en-US" altLang="zh-CN" dirty="0"/>
                <a:t>that</a:t>
              </a:r>
              <a:r>
                <a:rPr lang="zh-CN" altLang="en-US" dirty="0"/>
                <a:t> </a:t>
              </a:r>
              <a:r>
                <a:rPr lang="en-US" altLang="zh-CN" dirty="0"/>
                <a:t>work</a:t>
              </a:r>
              <a:r>
                <a:rPr lang="zh-CN" altLang="en-US" dirty="0"/>
                <a:t> </a:t>
              </a:r>
              <a:r>
                <a:rPr lang="en-US" altLang="zh-CN" dirty="0"/>
                <a:t>on</a:t>
              </a:r>
              <a:r>
                <a:rPr lang="zh-CN" altLang="en-US" dirty="0"/>
                <a:t> </a:t>
              </a:r>
              <a:r>
                <a:rPr lang="en-US" altLang="zh-CN" dirty="0"/>
                <a:t>virus</a:t>
              </a:r>
              <a:r>
                <a:rPr lang="zh-CN" altLang="en-US" dirty="0"/>
                <a:t> </a:t>
              </a:r>
              <a:r>
                <a:rPr lang="en-US" altLang="zh-CN" dirty="0"/>
                <a:t>that</a:t>
              </a:r>
              <a:r>
                <a:rPr lang="zh-CN" altLang="en-US" dirty="0"/>
                <a:t> </a:t>
              </a:r>
              <a:r>
                <a:rPr lang="en-US" altLang="zh-CN" dirty="0"/>
                <a:t>produces</a:t>
              </a:r>
              <a:r>
                <a:rPr lang="zh-CN" altLang="en-US" dirty="0"/>
                <a:t> </a:t>
              </a:r>
              <a:r>
                <a:rPr lang="en-US" altLang="zh-CN" dirty="0"/>
                <a:t>certain</a:t>
              </a:r>
              <a:r>
                <a:rPr lang="zh-CN" altLang="en-US" dirty="0"/>
                <a:t> </a:t>
              </a:r>
              <a:r>
                <a:rPr lang="en-US" altLang="zh-CN" dirty="0"/>
                <a:t>protein</a:t>
              </a:r>
              <a:r>
                <a:rPr lang="zh-CN" altLang="en-US" dirty="0"/>
                <a:t> </a:t>
              </a:r>
              <a:r>
                <a:rPr lang="en-US" altLang="zh-CN" dirty="0"/>
                <a:t>also</a:t>
              </a:r>
              <a:r>
                <a:rPr lang="zh-CN" altLang="en-US" dirty="0"/>
                <a:t> </a:t>
              </a:r>
              <a:r>
                <a:rPr lang="en-US" altLang="zh-CN" dirty="0"/>
                <a:t>work</a:t>
              </a:r>
              <a:r>
                <a:rPr lang="zh-CN" altLang="en-US" dirty="0"/>
                <a:t> </a:t>
              </a:r>
              <a:r>
                <a:rPr lang="en-US" altLang="zh-CN" dirty="0"/>
                <a:t>on</a:t>
              </a:r>
              <a:r>
                <a:rPr lang="zh-CN" altLang="en-US" dirty="0"/>
                <a:t> </a:t>
              </a:r>
              <a:r>
                <a:rPr lang="en-US" altLang="zh-CN" dirty="0"/>
                <a:t>new</a:t>
              </a:r>
              <a:r>
                <a:rPr lang="zh-CN" altLang="en-US" dirty="0"/>
                <a:t> </a:t>
              </a:r>
              <a:r>
                <a:rPr lang="en-US" altLang="zh-CN" dirty="0"/>
                <a:t>virus</a:t>
              </a:r>
              <a:r>
                <a:rPr lang="zh-CN" altLang="en-US" dirty="0"/>
                <a:t> </a:t>
              </a:r>
              <a:r>
                <a:rPr lang="en-US" altLang="zh-CN" dirty="0"/>
                <a:t>that</a:t>
              </a:r>
              <a:r>
                <a:rPr lang="zh-CN" altLang="en-US" dirty="0"/>
                <a:t> </a:t>
              </a:r>
              <a:r>
                <a:rPr lang="en-US" altLang="zh-CN" dirty="0"/>
                <a:t>produces</a:t>
              </a:r>
              <a:r>
                <a:rPr lang="zh-CN" altLang="en-US" dirty="0"/>
                <a:t> </a:t>
              </a:r>
              <a:r>
                <a:rPr lang="en-US" altLang="zh-CN" dirty="0"/>
                <a:t>certain</a:t>
              </a:r>
              <a:r>
                <a:rPr lang="zh-CN" altLang="en-US" dirty="0"/>
                <a:t> </a:t>
              </a:r>
              <a:r>
                <a:rPr lang="en-US" altLang="zh-CN" dirty="0"/>
                <a:t>protein?</a:t>
              </a:r>
              <a:endParaRPr lang="en-US" dirty="0"/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6D8D5D7B-247A-554F-B501-E48519AFBE0E}"/>
              </a:ext>
            </a:extLst>
          </p:cNvPr>
          <p:cNvGrpSpPr/>
          <p:nvPr/>
        </p:nvGrpSpPr>
        <p:grpSpPr>
          <a:xfrm>
            <a:off x="8887683" y="5086326"/>
            <a:ext cx="3424726" cy="542009"/>
            <a:chOff x="9350881" y="3556529"/>
            <a:chExt cx="3122966" cy="1329268"/>
          </a:xfrm>
        </p:grpSpPr>
        <p:sp>
          <p:nvSpPr>
            <p:cNvPr id="101" name="Rectangular Callout 100">
              <a:extLst>
                <a:ext uri="{FF2B5EF4-FFF2-40B4-BE49-F238E27FC236}">
                  <a16:creationId xmlns:a16="http://schemas.microsoft.com/office/drawing/2014/main" id="{FEEB4CF4-9526-5441-8449-334AF3149181}"/>
                </a:ext>
              </a:extLst>
            </p:cNvPr>
            <p:cNvSpPr/>
            <p:nvPr/>
          </p:nvSpPr>
          <p:spPr>
            <a:xfrm>
              <a:off x="9350881" y="3556529"/>
              <a:ext cx="2910016" cy="1329268"/>
            </a:xfrm>
            <a:prstGeom prst="wedgeRectCallout">
              <a:avLst>
                <a:gd name="adj1" fmla="val -40894"/>
                <a:gd name="adj2" fmla="val 67876"/>
              </a:avLst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8A5B3D7C-F348-1348-A66D-0A6F7BE546D1}"/>
                </a:ext>
              </a:extLst>
            </p:cNvPr>
            <p:cNvSpPr txBox="1"/>
            <p:nvPr/>
          </p:nvSpPr>
          <p:spPr>
            <a:xfrm>
              <a:off x="9426521" y="3645627"/>
              <a:ext cx="30473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Knowledge</a:t>
              </a:r>
              <a:r>
                <a:rPr lang="zh-CN" altLang="en-US" dirty="0"/>
                <a:t> </a:t>
              </a:r>
              <a:r>
                <a:rPr lang="en-US" altLang="zh-CN" dirty="0"/>
                <a:t>Graph</a:t>
              </a:r>
              <a:r>
                <a:rPr lang="zh-CN" altLang="en-US" dirty="0"/>
                <a:t> </a:t>
              </a:r>
              <a:r>
                <a:rPr lang="en-US" altLang="zh-CN" dirty="0"/>
                <a:t>Embedding!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272920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5559D2-5E11-B64C-BB15-BF1710371B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Introduction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A86AA7B-4631-0740-86CB-FAFA9C5B09A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lnSpc>
                    <a:spcPct val="150000"/>
                  </a:lnSpc>
                </a:pPr>
                <a:r>
                  <a:rPr lang="en-US" altLang="zh-CN" dirty="0"/>
                  <a:t>Knowledge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Graph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Embedding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altLang="zh-CN" dirty="0"/>
                  <a:t>A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knowledge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graph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is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defined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as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the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set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zh-CN" altLang="en-US" b="0" i="1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zh-CN" alt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CN" alt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zh-CN" alt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zh-CN" alt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are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the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set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of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heads,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relations,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and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tails,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respectively.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altLang="zh-CN" dirty="0"/>
                  <a:t>A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Knowledge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embedding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model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learns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the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function</a:t>
                </a:r>
              </a:p>
              <a:p>
                <a:pPr marL="457200" lvl="1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→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zh-CN" alt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→</m:t>
                      </m:r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zh-CN" alt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→</m:t>
                      </m:r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</m:oMath>
                  </m:oMathPara>
                </a14:m>
                <a:endParaRPr lang="en-HK" altLang="zh-CN" dirty="0">
                  <a:ea typeface="Cambria Math" panose="02040503050406030204" pitchFamily="18" charset="0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en-US" altLang="zh-CN" dirty="0"/>
                  <a:t>Such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that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MLP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can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be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applied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to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the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embeddings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to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acquire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output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logits.</a:t>
                </a: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A86AA7B-4631-0740-86CB-FAFA9C5B09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73853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BB84B3-BDB1-CC40-A7C6-5823AC1A3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Introduction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DDCCB7-C713-D243-8A00-19B6654B56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dirty="0"/>
              <a:t>Objective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our</a:t>
            </a:r>
            <a:r>
              <a:rPr lang="zh-CN" altLang="en-US" dirty="0"/>
              <a:t> </a:t>
            </a:r>
            <a:r>
              <a:rPr lang="en-US" altLang="zh-CN" dirty="0"/>
              <a:t>work</a:t>
            </a:r>
          </a:p>
          <a:p>
            <a:pPr lvl="1">
              <a:lnSpc>
                <a:spcPct val="150000"/>
              </a:lnSpc>
            </a:pPr>
            <a:r>
              <a:rPr lang="en-US" altLang="zh-CN" dirty="0"/>
              <a:t>1.</a:t>
            </a:r>
            <a:r>
              <a:rPr lang="zh-CN" altLang="en-US" dirty="0"/>
              <a:t> </a:t>
            </a:r>
            <a:r>
              <a:rPr lang="en-US" altLang="zh-CN" dirty="0"/>
              <a:t>Based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novel</a:t>
            </a:r>
            <a:r>
              <a:rPr lang="zh-CN" altLang="en-US" dirty="0"/>
              <a:t> </a:t>
            </a:r>
            <a:r>
              <a:rPr lang="en-US" altLang="zh-CN" dirty="0"/>
              <a:t>protein-virus-drug</a:t>
            </a:r>
            <a:r>
              <a:rPr lang="zh-CN" altLang="en-US" dirty="0"/>
              <a:t> </a:t>
            </a:r>
            <a:r>
              <a:rPr lang="en-US" altLang="zh-CN" dirty="0"/>
              <a:t>knowledge</a:t>
            </a:r>
            <a:r>
              <a:rPr lang="zh-CN" altLang="en-US" dirty="0"/>
              <a:t> </a:t>
            </a:r>
            <a:r>
              <a:rPr lang="en-US" altLang="zh-CN" dirty="0"/>
              <a:t>graph</a:t>
            </a:r>
            <a:r>
              <a:rPr lang="zh-CN" altLang="en-US" dirty="0"/>
              <a:t> </a:t>
            </a:r>
            <a:r>
              <a:rPr lang="en-US" altLang="zh-CN" dirty="0"/>
              <a:t>regarding</a:t>
            </a:r>
            <a:r>
              <a:rPr lang="zh-CN" altLang="en-US" dirty="0"/>
              <a:t> </a:t>
            </a:r>
            <a:r>
              <a:rPr lang="en-US" altLang="zh-CN" dirty="0"/>
              <a:t>COVID-19,</a:t>
            </a:r>
            <a:r>
              <a:rPr lang="zh-CN" altLang="en-US" dirty="0"/>
              <a:t> </a:t>
            </a:r>
            <a:r>
              <a:rPr lang="en-US" altLang="zh-CN" dirty="0"/>
              <a:t>predict</a:t>
            </a:r>
            <a:r>
              <a:rPr lang="zh-CN" altLang="en-US" dirty="0"/>
              <a:t> </a:t>
            </a:r>
            <a:r>
              <a:rPr lang="en-US" altLang="zh-CN" dirty="0"/>
              <a:t>missing</a:t>
            </a:r>
            <a:r>
              <a:rPr lang="zh-CN" altLang="en-US" dirty="0"/>
              <a:t> </a:t>
            </a:r>
            <a:r>
              <a:rPr lang="en-US" altLang="zh-CN" dirty="0"/>
              <a:t>biological</a:t>
            </a:r>
            <a:r>
              <a:rPr lang="zh-CN" altLang="en-US" dirty="0"/>
              <a:t> </a:t>
            </a:r>
            <a:r>
              <a:rPr lang="en-US" altLang="zh-CN" dirty="0"/>
              <a:t>links</a:t>
            </a:r>
            <a:r>
              <a:rPr lang="zh-CN" altLang="en-US" dirty="0"/>
              <a:t> </a:t>
            </a:r>
            <a:r>
              <a:rPr lang="en-US" altLang="zh-CN" dirty="0"/>
              <a:t>within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graph</a:t>
            </a:r>
            <a:r>
              <a:rPr lang="zh-CN" altLang="en-US" dirty="0"/>
              <a:t> </a:t>
            </a:r>
            <a:r>
              <a:rPr lang="en-US" altLang="zh-CN" dirty="0"/>
              <a:t>using</a:t>
            </a:r>
            <a:r>
              <a:rPr lang="zh-CN" altLang="en-US" dirty="0"/>
              <a:t> </a:t>
            </a:r>
            <a:r>
              <a:rPr lang="en-US" altLang="zh-CN" dirty="0"/>
              <a:t>KG</a:t>
            </a:r>
            <a:r>
              <a:rPr lang="zh-CN" altLang="en-US" dirty="0"/>
              <a:t> </a:t>
            </a:r>
            <a:r>
              <a:rPr lang="en-US" altLang="zh-CN" dirty="0"/>
              <a:t>embedding</a:t>
            </a:r>
            <a:r>
              <a:rPr lang="zh-CN" altLang="en-US" dirty="0"/>
              <a:t> </a:t>
            </a:r>
            <a:r>
              <a:rPr lang="en-US" altLang="zh-CN" dirty="0"/>
              <a:t>methods.</a:t>
            </a:r>
          </a:p>
          <a:p>
            <a:pPr lvl="1">
              <a:lnSpc>
                <a:spcPct val="150000"/>
              </a:lnSpc>
            </a:pPr>
            <a:r>
              <a:rPr lang="en-US" altLang="zh-CN" dirty="0"/>
              <a:t>2.</a:t>
            </a:r>
            <a:r>
              <a:rPr lang="zh-CN" altLang="en-US" dirty="0"/>
              <a:t> </a:t>
            </a:r>
            <a:r>
              <a:rPr lang="en-US" altLang="zh-CN" dirty="0"/>
              <a:t>Conduct</a:t>
            </a:r>
            <a:r>
              <a:rPr lang="zh-CN" altLang="en-US" dirty="0"/>
              <a:t> </a:t>
            </a:r>
            <a:r>
              <a:rPr lang="en-US" altLang="zh-CN" dirty="0"/>
              <a:t>node</a:t>
            </a:r>
            <a:r>
              <a:rPr lang="zh-CN" altLang="en-US" dirty="0"/>
              <a:t> </a:t>
            </a:r>
            <a:r>
              <a:rPr lang="en-US" altLang="zh-CN" dirty="0"/>
              <a:t>classification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cluster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virus,</a:t>
            </a:r>
            <a:r>
              <a:rPr lang="zh-CN" altLang="en-US" dirty="0"/>
              <a:t> </a:t>
            </a:r>
            <a:r>
              <a:rPr lang="en-US" altLang="zh-CN" dirty="0"/>
              <a:t>proteins,</a:t>
            </a:r>
            <a:r>
              <a:rPr lang="zh-CN" altLang="en-US" dirty="0"/>
              <a:t> </a:t>
            </a:r>
            <a:r>
              <a:rPr lang="en-US" altLang="zh-CN" dirty="0" err="1"/>
              <a:t>etc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have</a:t>
            </a:r>
            <a:r>
              <a:rPr lang="zh-CN" altLang="en-US" dirty="0"/>
              <a:t> </a:t>
            </a:r>
            <a:r>
              <a:rPr lang="en-US" altLang="zh-CN" dirty="0"/>
              <a:t>an</a:t>
            </a:r>
            <a:r>
              <a:rPr lang="zh-CN" altLang="en-US" dirty="0"/>
              <a:t> </a:t>
            </a:r>
            <a:r>
              <a:rPr lang="en-US" altLang="zh-CN" dirty="0"/>
              <a:t>explainable</a:t>
            </a:r>
            <a:r>
              <a:rPr lang="zh-CN" altLang="en-US" dirty="0"/>
              <a:t> </a:t>
            </a:r>
            <a:r>
              <a:rPr lang="en-US" altLang="zh-CN" dirty="0"/>
              <a:t>understanding</a:t>
            </a:r>
            <a:r>
              <a:rPr lang="zh-CN" altLang="en-US" dirty="0"/>
              <a:t> </a:t>
            </a:r>
            <a:r>
              <a:rPr lang="en-US" altLang="zh-CN" dirty="0"/>
              <a:t>about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representations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entities.</a:t>
            </a:r>
            <a:r>
              <a:rPr lang="zh-CN" altLang="en-US" dirty="0"/>
              <a:t> </a:t>
            </a:r>
            <a:r>
              <a:rPr lang="en-US" altLang="zh-CN" dirty="0"/>
              <a:t>Compare</a:t>
            </a:r>
            <a:r>
              <a:rPr lang="zh-CN" altLang="en-US" dirty="0"/>
              <a:t> </a:t>
            </a:r>
            <a:r>
              <a:rPr lang="en-US" altLang="zh-CN" dirty="0"/>
              <a:t>KG</a:t>
            </a:r>
            <a:r>
              <a:rPr lang="zh-CN" altLang="en-US" dirty="0"/>
              <a:t> </a:t>
            </a:r>
            <a:r>
              <a:rPr lang="en-US" altLang="zh-CN" dirty="0"/>
              <a:t>embedding</a:t>
            </a:r>
            <a:r>
              <a:rPr lang="zh-CN" altLang="en-US" dirty="0"/>
              <a:t> </a:t>
            </a:r>
            <a:r>
              <a:rPr lang="en-US" altLang="zh-CN" dirty="0"/>
              <a:t>methods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Random-walk</a:t>
            </a:r>
            <a:r>
              <a:rPr lang="zh-CN" altLang="en-US" dirty="0"/>
              <a:t> </a:t>
            </a:r>
            <a:r>
              <a:rPr lang="en-US" altLang="zh-CN" dirty="0"/>
              <a:t>based</a:t>
            </a:r>
            <a:r>
              <a:rPr lang="zh-CN" altLang="en-US" dirty="0"/>
              <a:t> </a:t>
            </a:r>
            <a:r>
              <a:rPr lang="en-US" altLang="zh-CN" dirty="0"/>
              <a:t>methods.</a:t>
            </a:r>
          </a:p>
        </p:txBody>
      </p:sp>
    </p:spTree>
    <p:extLst>
      <p:ext uri="{BB962C8B-B14F-4D97-AF65-F5344CB8AC3E}">
        <p14:creationId xmlns:p14="http://schemas.microsoft.com/office/powerpoint/2010/main" val="2977941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00B85-C69D-A745-A479-7032A464A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Methodologies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E87692B-BF81-B84D-82B3-E733EC837B7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lnSpc>
                    <a:spcPct val="150000"/>
                  </a:lnSpc>
                </a:pPr>
                <a:r>
                  <a:rPr lang="en-US" altLang="zh-CN" dirty="0"/>
                  <a:t>Knowledge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Graph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Embedding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Methods: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altLang="zh-CN" dirty="0"/>
                  <a:t>Learn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the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mapping: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zh-CN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zh-CN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endParaRPr lang="en-US" altLang="zh-CN" dirty="0"/>
              </a:p>
              <a:p>
                <a:pPr lvl="1">
                  <a:lnSpc>
                    <a:spcPct val="150000"/>
                  </a:lnSpc>
                </a:pPr>
                <a:r>
                  <a:rPr lang="en-US" altLang="zh-CN" dirty="0"/>
                  <a:t>Translational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Models:</a:t>
                </a:r>
              </a:p>
              <a:p>
                <a:pPr lvl="2">
                  <a:lnSpc>
                    <a:spcPct val="150000"/>
                  </a:lnSpc>
                </a:pPr>
                <a:r>
                  <a:rPr lang="en-US" altLang="zh-CN" dirty="0"/>
                  <a:t>Learn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a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scoring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function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of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triples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CN" alt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CN" alt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HK" altLang="zh-CN" b="0" dirty="0"/>
              </a:p>
              <a:p>
                <a:pPr lvl="2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𝒉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?</m:t>
                    </m:r>
                  </m:oMath>
                </a14:m>
                <a:endParaRPr lang="en-US" b="1" dirty="0"/>
              </a:p>
              <a:p>
                <a:pPr lvl="2">
                  <a:lnSpc>
                    <a:spcPct val="150000"/>
                  </a:lnSpc>
                </a:pPr>
                <a:r>
                  <a:rPr lang="en-US" dirty="0"/>
                  <a:t>Scoring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function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d</m:t>
                    </m:r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𝒉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</m:d>
                    <m:r>
                      <a:rPr lang="en-US" altLang="zh-CN" b="1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||</m:t>
                    </m:r>
                  </m:oMath>
                </a14:m>
                <a:r>
                  <a:rPr lang="en-US" altLang="zh-CN" b="1" dirty="0"/>
                  <a:t>.</a:t>
                </a:r>
                <a:r>
                  <a:rPr lang="zh-CN" altLang="en-US" b="1" dirty="0"/>
                  <a:t> </a:t>
                </a:r>
                <a:r>
                  <a:rPr lang="en-US" altLang="zh-CN" dirty="0"/>
                  <a:t>The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closer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to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0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the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more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plausible.</a:t>
                </a:r>
                <a:endParaRPr lang="en-US" b="1" dirty="0"/>
              </a:p>
              <a:p>
                <a:pPr lvl="2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min</m:t>
                    </m:r>
                    <m:r>
                      <a:rPr lang="zh-CN" altLang="en-US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||</m:t>
                    </m:r>
                    <m:d>
                      <m:d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𝒉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||−||</m:t>
                    </m:r>
                    <m:d>
                      <m:d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𝒉</m:t>
                            </m:r>
                          </m:e>
                          <m:sup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  <m:sup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||</m:t>
                    </m:r>
                  </m:oMath>
                </a14:m>
                <a:r>
                  <a:rPr lang="en-US" altLang="zh-CN" dirty="0"/>
                  <a:t>.</a:t>
                </a:r>
                <a:r>
                  <a:rPr lang="zh-CN" altLang="en-US" dirty="0"/>
                  <a:t>  </a:t>
                </a:r>
                <a:r>
                  <a:rPr lang="en-US" altLang="zh-CN" dirty="0"/>
                  <a:t>Here,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is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a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negative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example.</a:t>
                </a: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E87692B-BF81-B84D-82B3-E733EC837B7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002996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68BE8-C2E3-9D42-B179-108EE7924A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Methodologies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DBD91C-02F9-C74B-8912-17E085B86F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Scoring</a:t>
            </a:r>
            <a:r>
              <a:rPr lang="zh-CN" altLang="en-US" dirty="0"/>
              <a:t> </a:t>
            </a:r>
            <a:r>
              <a:rPr lang="en-US" altLang="zh-CN" dirty="0"/>
              <a:t>Functions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Knowledge</a:t>
            </a:r>
            <a:r>
              <a:rPr lang="zh-CN" altLang="en-US" dirty="0"/>
              <a:t> </a:t>
            </a:r>
            <a:r>
              <a:rPr lang="en-US" altLang="zh-CN" dirty="0"/>
              <a:t>Graph</a:t>
            </a:r>
            <a:r>
              <a:rPr lang="zh-CN" altLang="en-US" dirty="0"/>
              <a:t> </a:t>
            </a:r>
            <a:r>
              <a:rPr lang="en-US" altLang="zh-CN" dirty="0"/>
              <a:t>Embedding</a:t>
            </a:r>
            <a:r>
              <a:rPr lang="zh-CN" altLang="en-US" dirty="0"/>
              <a:t> </a:t>
            </a:r>
            <a:r>
              <a:rPr lang="en-US" altLang="zh-CN" dirty="0"/>
              <a:t>Methods:</a:t>
            </a:r>
          </a:p>
          <a:p>
            <a:pPr lvl="1"/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Euclidian</a:t>
            </a:r>
            <a:r>
              <a:rPr lang="zh-CN" altLang="en-US" dirty="0"/>
              <a:t> </a:t>
            </a:r>
            <a:r>
              <a:rPr lang="en-US" altLang="zh-CN" dirty="0"/>
              <a:t>space:</a:t>
            </a:r>
          </a:p>
          <a:p>
            <a:pPr lvl="2"/>
            <a:r>
              <a:rPr lang="en-US" altLang="zh-CN" dirty="0" err="1"/>
              <a:t>TransE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endParaRPr lang="en-US" altLang="zh-CN" dirty="0"/>
          </a:p>
          <a:p>
            <a:pPr lvl="2"/>
            <a:r>
              <a:rPr lang="en-US" altLang="zh-CN" dirty="0" err="1"/>
              <a:t>TransH</a:t>
            </a:r>
            <a:r>
              <a:rPr lang="en-US" altLang="zh-CN" dirty="0"/>
              <a:t>:</a:t>
            </a:r>
          </a:p>
          <a:p>
            <a:pPr lvl="2"/>
            <a:r>
              <a:rPr lang="en-US" altLang="zh-CN" dirty="0" err="1"/>
              <a:t>TransR</a:t>
            </a:r>
            <a:r>
              <a:rPr lang="en-US" altLang="zh-CN" dirty="0"/>
              <a:t>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2F49FF-B289-1441-A96F-D193EBCE1D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549" y="3591851"/>
            <a:ext cx="10629418" cy="25851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8264693-4A9E-0E42-8D2B-3679F67796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1511" y="2175533"/>
            <a:ext cx="1367420" cy="30032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012C903-8556-AD4E-8D89-8A010394D9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1511" y="2865882"/>
            <a:ext cx="2148944" cy="2824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090F308-B4C3-E143-94E7-15F42ADA85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61511" y="2525479"/>
            <a:ext cx="4249054" cy="28796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A03BACD-A391-7240-9498-F85A10BE4737}"/>
              </a:ext>
            </a:extLst>
          </p:cNvPr>
          <p:cNvSpPr/>
          <p:nvPr/>
        </p:nvSpPr>
        <p:spPr>
          <a:xfrm>
            <a:off x="838200" y="6301745"/>
            <a:ext cx="113538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HK" sz="1400" dirty="0">
                <a:solidFill>
                  <a:srgbClr val="222222"/>
                </a:solidFill>
                <a:latin typeface="Arial" panose="020B0604020202020204" pitchFamily="34" charset="0"/>
              </a:rPr>
              <a:t>Wang, Quan, et al. "Knowledge graph embedding: A survey of approaches and applications." </a:t>
            </a:r>
            <a:r>
              <a:rPr lang="en-HK" sz="1400" i="1" dirty="0">
                <a:solidFill>
                  <a:srgbClr val="222222"/>
                </a:solidFill>
                <a:latin typeface="Arial" panose="020B0604020202020204" pitchFamily="34" charset="0"/>
              </a:rPr>
              <a:t>IEEE Transactions on Knowledge and Data Engineering</a:t>
            </a:r>
            <a:r>
              <a:rPr lang="en-HK" sz="1400" dirty="0">
                <a:solidFill>
                  <a:srgbClr val="222222"/>
                </a:solidFill>
                <a:latin typeface="Arial" panose="020B0604020202020204" pitchFamily="34" charset="0"/>
              </a:rPr>
              <a:t> 29.12 (2017): 2724-2743.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8060468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822</TotalTime>
  <Words>1265</Words>
  <Application>Microsoft Macintosh PowerPoint</Application>
  <PresentationFormat>Widescreen</PresentationFormat>
  <Paragraphs>210</Paragraphs>
  <Slides>19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等线</vt:lpstr>
      <vt:lpstr>等线 Light</vt:lpstr>
      <vt:lpstr>Arial</vt:lpstr>
      <vt:lpstr>Calibri</vt:lpstr>
      <vt:lpstr>Calibri Light</vt:lpstr>
      <vt:lpstr>Cambria Math</vt:lpstr>
      <vt:lpstr>Office Theme</vt:lpstr>
      <vt:lpstr>Predicting Antiviral Drugs over COVID-19 Knowledge Graph</vt:lpstr>
      <vt:lpstr>Table of Content</vt:lpstr>
      <vt:lpstr>Introduction</vt:lpstr>
      <vt:lpstr>Introduction</vt:lpstr>
      <vt:lpstr>Introduction</vt:lpstr>
      <vt:lpstr>Introduction</vt:lpstr>
      <vt:lpstr>Introduction</vt:lpstr>
      <vt:lpstr>Methodologies</vt:lpstr>
      <vt:lpstr>Methodologies</vt:lpstr>
      <vt:lpstr>Methodologies</vt:lpstr>
      <vt:lpstr>Methodologies</vt:lpstr>
      <vt:lpstr>Methodologies</vt:lpstr>
      <vt:lpstr>Experiments</vt:lpstr>
      <vt:lpstr>Experiments</vt:lpstr>
      <vt:lpstr>Results and Analysis</vt:lpstr>
      <vt:lpstr>Results and Analysis</vt:lpstr>
      <vt:lpstr>Results and Analysis</vt:lpstr>
      <vt:lpstr>Results and Analysis</vt:lpstr>
      <vt:lpstr>Conclusion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Predicting Antiviral Drugs over COVID-19 Knowledge Graph</dc:title>
  <dc:creator>FANG Tianqing</dc:creator>
  <cp:lastModifiedBy>FANG Tianqing</cp:lastModifiedBy>
  <cp:revision>36</cp:revision>
  <cp:lastPrinted>2021-05-20T10:29:59Z</cp:lastPrinted>
  <dcterms:created xsi:type="dcterms:W3CDTF">2021-05-20T09:27:24Z</dcterms:created>
  <dcterms:modified xsi:type="dcterms:W3CDTF">2021-05-21T14:33:27Z</dcterms:modified>
</cp:coreProperties>
</file>